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34.xml" ContentType="application/vnd.openxmlformats-officedocument.presentationml.slide+xml"/>
  <Override PartName="/ppt/slides/slide21.xml" ContentType="application/vnd.openxmlformats-officedocument.presentationml.slide+xml"/>
  <Override PartName="/ppt/slides/slide42.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41.xml" ContentType="application/vnd.openxmlformats-officedocument.presentationml.slide+xml"/>
  <Override PartName="/ppt/slides/slide20.xml" ContentType="application/vnd.openxmlformats-officedocument.presentationml.slide+xml"/>
  <Override PartName="/ppt/slides/slide43.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35.xml" ContentType="application/vnd.openxmlformats-officedocument.presentationml.slide+xml"/>
  <Override PartName="/ppt/slides/slide18.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40.xml" ContentType="application/vnd.openxmlformats-officedocument.presentationml.slide+xml"/>
  <Override PartName="/ppt/slides/slide31.xml" ContentType="application/vnd.openxmlformats-officedocument.presentationml.slide+xml"/>
  <Override PartName="/ppt/slides/slide37.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0.xml" ContentType="application/vnd.openxmlformats-officedocument.presentationml.slide+xml"/>
  <Override PartName="/ppt/slides/slide38.xml" ContentType="application/vnd.openxmlformats-officedocument.presentationml.slide+xml"/>
  <Override PartName="/ppt/slides/slide29.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9.xml" ContentType="application/vnd.openxmlformats-officedocument.presentationml.slide+xml"/>
  <Override PartName="/ppt/slides/slide28.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49.xml" ContentType="application/vnd.openxmlformats-officedocument.presentationml.slide+xml"/>
  <Override PartName="/ppt/slides/slide4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47.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2.xml" ContentType="application/vnd.openxmlformats-officedocument.presentationml.notesSlide+xml"/>
  <Override PartName="/ppt/notesSlides/notesSlide24.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6.xml" ContentType="application/vnd.openxmlformats-officedocument.presentationml.notesSlide+xml"/>
  <Override PartName="/ppt/notesSlides/notesSlide42.xml" ContentType="application/vnd.openxmlformats-officedocument.presentationml.notesSlide+xml"/>
  <Override PartName="/ppt/notesSlides/notesSlide4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3.xml" ContentType="application/vnd.openxmlformats-officedocument.presentationml.notesSlide+xml"/>
  <Override PartName="/ppt/notesSlides/notesSlide45.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4.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1"/>
  </p:notesMasterIdLst>
  <p:handoutMasterIdLst>
    <p:handoutMasterId r:id="rId52"/>
  </p:handoutMasterIdLst>
  <p:sldIdLst>
    <p:sldId id="320" r:id="rId2"/>
    <p:sldId id="262" r:id="rId3"/>
    <p:sldId id="325" r:id="rId4"/>
    <p:sldId id="263" r:id="rId5"/>
    <p:sldId id="264" r:id="rId6"/>
    <p:sldId id="324" r:id="rId7"/>
    <p:sldId id="259" r:id="rId8"/>
    <p:sldId id="322" r:id="rId9"/>
    <p:sldId id="265" r:id="rId10"/>
    <p:sldId id="304" r:id="rId11"/>
    <p:sldId id="279" r:id="rId12"/>
    <p:sldId id="266" r:id="rId13"/>
    <p:sldId id="267" r:id="rId14"/>
    <p:sldId id="327" r:id="rId15"/>
    <p:sldId id="268" r:id="rId16"/>
    <p:sldId id="346" r:id="rId17"/>
    <p:sldId id="305" r:id="rId18"/>
    <p:sldId id="329" r:id="rId19"/>
    <p:sldId id="330" r:id="rId20"/>
    <p:sldId id="270" r:id="rId21"/>
    <p:sldId id="331" r:id="rId22"/>
    <p:sldId id="306" r:id="rId23"/>
    <p:sldId id="333" r:id="rId24"/>
    <p:sldId id="332" r:id="rId25"/>
    <p:sldId id="342" r:id="rId26"/>
    <p:sldId id="334" r:id="rId27"/>
    <p:sldId id="335" r:id="rId28"/>
    <p:sldId id="344" r:id="rId29"/>
    <p:sldId id="343" r:id="rId30"/>
    <p:sldId id="271" r:id="rId31"/>
    <p:sldId id="309" r:id="rId32"/>
    <p:sldId id="310" r:id="rId33"/>
    <p:sldId id="337" r:id="rId34"/>
    <p:sldId id="338" r:id="rId35"/>
    <p:sldId id="339" r:id="rId36"/>
    <p:sldId id="312" r:id="rId37"/>
    <p:sldId id="313" r:id="rId38"/>
    <p:sldId id="341" r:id="rId39"/>
    <p:sldId id="340" r:id="rId40"/>
    <p:sldId id="319" r:id="rId41"/>
    <p:sldId id="277" r:id="rId42"/>
    <p:sldId id="257" r:id="rId43"/>
    <p:sldId id="278" r:id="rId44"/>
    <p:sldId id="345" r:id="rId45"/>
    <p:sldId id="347" r:id="rId46"/>
    <p:sldId id="348" r:id="rId47"/>
    <p:sldId id="349" r:id="rId48"/>
    <p:sldId id="350" r:id="rId49"/>
    <p:sldId id="326" r:id="rId50"/>
  </p:sldIdLst>
  <p:sldSz cx="9144000" cy="6858000" type="screen4x3"/>
  <p:notesSz cx="6858000" cy="9028113"/>
  <p:defaultTextStyle>
    <a:defPPr>
      <a:defRPr lang="en-US"/>
    </a:defPPr>
    <a:lvl1pPr algn="l" rtl="0" fontAlgn="base">
      <a:spcBef>
        <a:spcPct val="0"/>
      </a:spcBef>
      <a:spcAft>
        <a:spcPct val="0"/>
      </a:spcAft>
      <a:defRPr sz="2400" kern="1200">
        <a:solidFill>
          <a:schemeClr val="hlink"/>
        </a:solidFill>
        <a:latin typeface="Arial" charset="0"/>
        <a:ea typeface="+mn-ea"/>
        <a:cs typeface="Arial" charset="0"/>
      </a:defRPr>
    </a:lvl1pPr>
    <a:lvl2pPr marL="457200" algn="l" rtl="0" fontAlgn="base">
      <a:spcBef>
        <a:spcPct val="0"/>
      </a:spcBef>
      <a:spcAft>
        <a:spcPct val="0"/>
      </a:spcAft>
      <a:defRPr sz="2400" kern="1200">
        <a:solidFill>
          <a:schemeClr val="hlink"/>
        </a:solidFill>
        <a:latin typeface="Arial" charset="0"/>
        <a:ea typeface="+mn-ea"/>
        <a:cs typeface="Arial" charset="0"/>
      </a:defRPr>
    </a:lvl2pPr>
    <a:lvl3pPr marL="914400" algn="l" rtl="0" fontAlgn="base">
      <a:spcBef>
        <a:spcPct val="0"/>
      </a:spcBef>
      <a:spcAft>
        <a:spcPct val="0"/>
      </a:spcAft>
      <a:defRPr sz="2400" kern="1200">
        <a:solidFill>
          <a:schemeClr val="hlink"/>
        </a:solidFill>
        <a:latin typeface="Arial" charset="0"/>
        <a:ea typeface="+mn-ea"/>
        <a:cs typeface="Arial" charset="0"/>
      </a:defRPr>
    </a:lvl3pPr>
    <a:lvl4pPr marL="1371600" algn="l" rtl="0" fontAlgn="base">
      <a:spcBef>
        <a:spcPct val="0"/>
      </a:spcBef>
      <a:spcAft>
        <a:spcPct val="0"/>
      </a:spcAft>
      <a:defRPr sz="2400" kern="1200">
        <a:solidFill>
          <a:schemeClr val="hlink"/>
        </a:solidFill>
        <a:latin typeface="Arial" charset="0"/>
        <a:ea typeface="+mn-ea"/>
        <a:cs typeface="Arial" charset="0"/>
      </a:defRPr>
    </a:lvl4pPr>
    <a:lvl5pPr marL="1828800" algn="l" rtl="0" fontAlgn="base">
      <a:spcBef>
        <a:spcPct val="0"/>
      </a:spcBef>
      <a:spcAft>
        <a:spcPct val="0"/>
      </a:spcAft>
      <a:defRPr sz="2400" kern="1200">
        <a:solidFill>
          <a:schemeClr val="hlink"/>
        </a:solidFill>
        <a:latin typeface="Arial" charset="0"/>
        <a:ea typeface="+mn-ea"/>
        <a:cs typeface="Arial" charset="0"/>
      </a:defRPr>
    </a:lvl5pPr>
    <a:lvl6pPr marL="2286000" algn="l" defTabSz="914400" rtl="0" eaLnBrk="1" latinLnBrk="0" hangingPunct="1">
      <a:defRPr sz="2400" kern="1200">
        <a:solidFill>
          <a:schemeClr val="hlink"/>
        </a:solidFill>
        <a:latin typeface="Arial" charset="0"/>
        <a:ea typeface="+mn-ea"/>
        <a:cs typeface="Arial" charset="0"/>
      </a:defRPr>
    </a:lvl6pPr>
    <a:lvl7pPr marL="2743200" algn="l" defTabSz="914400" rtl="0" eaLnBrk="1" latinLnBrk="0" hangingPunct="1">
      <a:defRPr sz="2400" kern="1200">
        <a:solidFill>
          <a:schemeClr val="hlink"/>
        </a:solidFill>
        <a:latin typeface="Arial" charset="0"/>
        <a:ea typeface="+mn-ea"/>
        <a:cs typeface="Arial" charset="0"/>
      </a:defRPr>
    </a:lvl7pPr>
    <a:lvl8pPr marL="3200400" algn="l" defTabSz="914400" rtl="0" eaLnBrk="1" latinLnBrk="0" hangingPunct="1">
      <a:defRPr sz="2400" kern="1200">
        <a:solidFill>
          <a:schemeClr val="hlink"/>
        </a:solidFill>
        <a:latin typeface="Arial" charset="0"/>
        <a:ea typeface="+mn-ea"/>
        <a:cs typeface="Arial" charset="0"/>
      </a:defRPr>
    </a:lvl8pPr>
    <a:lvl9pPr marL="3657600" algn="l" defTabSz="914400" rtl="0" eaLnBrk="1" latinLnBrk="0" hangingPunct="1">
      <a:defRPr sz="2400" kern="1200">
        <a:solidFill>
          <a:schemeClr val="hlink"/>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CC00FF"/>
    <a:srgbClr val="F9FDD7"/>
    <a:srgbClr val="99FF66"/>
    <a:srgbClr val="CC00CC"/>
    <a:srgbClr val="000099"/>
  </p:clrMru>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957" autoAdjust="0"/>
    <p:restoredTop sz="89320" autoAdjust="0"/>
  </p:normalViewPr>
  <p:slideViewPr>
    <p:cSldViewPr>
      <p:cViewPr varScale="1">
        <p:scale>
          <a:sx n="38" d="100"/>
          <a:sy n="38" d="100"/>
        </p:scale>
        <p:origin x="-89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9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Ken\Documents\Textbooks\IMC%20Text%205e\Artwork\IMC%205e%20Chapter%208%20Graphic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Ken\Documents\Textbooks\IMC%20Text%205e\Artwork\IMC%205e%20Chapter%208%20Graphics.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bar"/>
        <c:grouping val="clustered"/>
        <c:ser>
          <c:idx val="0"/>
          <c:order val="0"/>
          <c:dLbls>
            <c:txPr>
              <a:bodyPr/>
              <a:lstStyle/>
              <a:p>
                <a:pPr>
                  <a:defRPr sz="1100" b="1"/>
                </a:pPr>
                <a:endParaRPr lang="en-US"/>
              </a:p>
            </c:txPr>
            <c:dLblPos val="outEnd"/>
            <c:showVal val="1"/>
          </c:dLbls>
          <c:cat>
            <c:strRef>
              <c:f>Sheet1!$A$101:$A$110</c:f>
              <c:strCache>
                <c:ptCount val="10"/>
                <c:pt idx="0">
                  <c:v>Services &amp; amusements</c:v>
                </c:pt>
                <c:pt idx="1">
                  <c:v>Transportation, hotels &amp; resorts</c:v>
                </c:pt>
                <c:pt idx="2">
                  <c:v>Retail</c:v>
                </c:pt>
                <c:pt idx="3">
                  <c:v>Restaurants</c:v>
                </c:pt>
                <c:pt idx="4">
                  <c:v>Communications</c:v>
                </c:pt>
                <c:pt idx="5">
                  <c:v>Media &amp; Advertising</c:v>
                </c:pt>
                <c:pt idx="6">
                  <c:v>Insurance &amp; real estate</c:v>
                </c:pt>
                <c:pt idx="7">
                  <c:v>Financial</c:v>
                </c:pt>
                <c:pt idx="8">
                  <c:v>Automotive Dealers &amp; services</c:v>
                </c:pt>
                <c:pt idx="9">
                  <c:v>Government, politics &amp; orgs</c:v>
                </c:pt>
              </c:strCache>
            </c:strRef>
          </c:cat>
          <c:val>
            <c:numRef>
              <c:f>Sheet1!$B$101:$B$110</c:f>
              <c:numCache>
                <c:formatCode>"$"#,##0</c:formatCode>
                <c:ptCount val="10"/>
                <c:pt idx="0">
                  <c:v>1042</c:v>
                </c:pt>
                <c:pt idx="1">
                  <c:v>602</c:v>
                </c:pt>
                <c:pt idx="2">
                  <c:v>528</c:v>
                </c:pt>
                <c:pt idx="3">
                  <c:v>514</c:v>
                </c:pt>
                <c:pt idx="4">
                  <c:v>514</c:v>
                </c:pt>
                <c:pt idx="5">
                  <c:v>452</c:v>
                </c:pt>
                <c:pt idx="6">
                  <c:v>420</c:v>
                </c:pt>
                <c:pt idx="7">
                  <c:v>370</c:v>
                </c:pt>
                <c:pt idx="8">
                  <c:v>294</c:v>
                </c:pt>
                <c:pt idx="9">
                  <c:v>276</c:v>
                </c:pt>
              </c:numCache>
            </c:numRef>
          </c:val>
        </c:ser>
        <c:dLbls>
          <c:showVal val="1"/>
        </c:dLbls>
        <c:axId val="81380096"/>
        <c:axId val="81381632"/>
      </c:barChart>
      <c:catAx>
        <c:axId val="81380096"/>
        <c:scaling>
          <c:orientation val="minMax"/>
        </c:scaling>
        <c:axPos val="l"/>
        <c:tickLblPos val="nextTo"/>
        <c:txPr>
          <a:bodyPr/>
          <a:lstStyle/>
          <a:p>
            <a:pPr>
              <a:defRPr sz="1200"/>
            </a:pPr>
            <a:endParaRPr lang="en-US"/>
          </a:p>
        </c:txPr>
        <c:crossAx val="81381632"/>
        <c:crosses val="autoZero"/>
        <c:auto val="1"/>
        <c:lblAlgn val="ctr"/>
        <c:lblOffset val="100"/>
      </c:catAx>
      <c:valAx>
        <c:axId val="81381632"/>
        <c:scaling>
          <c:orientation val="minMax"/>
        </c:scaling>
        <c:axPos val="b"/>
        <c:majorGridlines/>
        <c:title>
          <c:tx>
            <c:rich>
              <a:bodyPr/>
              <a:lstStyle/>
              <a:p>
                <a:pPr>
                  <a:defRPr sz="1100" b="0"/>
                </a:pPr>
                <a:r>
                  <a:rPr lang="en-US" sz="1100" b="0" dirty="0"/>
                  <a:t>Expenditures in Millions</a:t>
                </a:r>
              </a:p>
            </c:rich>
          </c:tx>
          <c:layout/>
        </c:title>
        <c:numFmt formatCode="&quot;$&quot;#,##0" sourceLinked="1"/>
        <c:tickLblPos val="nextTo"/>
        <c:crossAx val="81380096"/>
        <c:crosses val="autoZero"/>
        <c:crossBetween val="between"/>
      </c:valAx>
    </c:plotArea>
    <c:plotVisOnly val="1"/>
    <c:dispBlanksAs val="gap"/>
  </c:chart>
  <c:spPr>
    <a:ln>
      <a:no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Sheet1!$G$47</c:f>
              <c:strCache>
                <c:ptCount val="1"/>
                <c:pt idx="0">
                  <c:v>Percent</c:v>
                </c:pt>
              </c:strCache>
            </c:strRef>
          </c:tx>
          <c:dLbls>
            <c:dLbl>
              <c:idx val="0"/>
              <c:layout>
                <c:manualLayout>
                  <c:x val="6.1068692501662164E-2"/>
                  <c:y val="0"/>
                </c:manualLayout>
              </c:layout>
              <c:dLblPos val="bestFit"/>
              <c:showVal val="1"/>
              <c:showCatName val="1"/>
            </c:dLbl>
            <c:dLbl>
              <c:idx val="1"/>
              <c:layout>
                <c:manualLayout>
                  <c:x val="4.0712461667774813E-2"/>
                  <c:y val="-2.1857928871496651E-2"/>
                </c:manualLayout>
              </c:layout>
              <c:dLblPos val="bestFit"/>
              <c:showVal val="1"/>
              <c:showCatName val="1"/>
            </c:dLbl>
            <c:dLbl>
              <c:idx val="2"/>
              <c:layout>
                <c:manualLayout>
                  <c:x val="3.8676678299103893E-2"/>
                  <c:y val="2.8102805535243882E-2"/>
                </c:manualLayout>
              </c:layout>
              <c:dLblPos val="bestFit"/>
              <c:showVal val="1"/>
              <c:showCatName val="1"/>
            </c:dLbl>
            <c:dLbl>
              <c:idx val="3"/>
              <c:layout>
                <c:manualLayout>
                  <c:x val="-4.2748084751163519E-2"/>
                  <c:y val="0"/>
                </c:manualLayout>
              </c:layout>
              <c:dLblPos val="bestFit"/>
              <c:showVal val="1"/>
              <c:showCatName val="1"/>
            </c:dLbl>
            <c:dLbl>
              <c:idx val="4"/>
              <c:layout>
                <c:manualLayout>
                  <c:x val="-6.1068692501662164E-2"/>
                  <c:y val="3.1225612673566744E-3"/>
                </c:manualLayout>
              </c:layout>
              <c:dLblPos val="bestFit"/>
              <c:showVal val="1"/>
              <c:showCatName val="1"/>
            </c:dLbl>
            <c:dLbl>
              <c:idx val="5"/>
              <c:layout>
                <c:manualLayout>
                  <c:x val="7.5318054085383432E-2"/>
                  <c:y val="-3.5778934533824283E-18"/>
                </c:manualLayout>
              </c:layout>
              <c:dLblPos val="bestFit"/>
              <c:showVal val="1"/>
              <c:showCatName val="1"/>
            </c:dLbl>
            <c:txPr>
              <a:bodyPr/>
              <a:lstStyle/>
              <a:p>
                <a:pPr>
                  <a:defRPr sz="1400" b="1"/>
                </a:pPr>
                <a:endParaRPr lang="en-US"/>
              </a:p>
            </c:txPr>
            <c:dLblPos val="outEnd"/>
            <c:showVal val="1"/>
            <c:showCatName val="1"/>
            <c:showLeaderLines val="1"/>
          </c:dLbls>
          <c:cat>
            <c:strRef>
              <c:f>Sheet1!$F$48:$F$53</c:f>
              <c:strCache>
                <c:ptCount val="6"/>
                <c:pt idx="0">
                  <c:v>Magazine</c:v>
                </c:pt>
                <c:pt idx="1">
                  <c:v>Newspaper</c:v>
                </c:pt>
                <c:pt idx="2">
                  <c:v>Television</c:v>
                </c:pt>
                <c:pt idx="3">
                  <c:v>Radio</c:v>
                </c:pt>
                <c:pt idx="4">
                  <c:v>Outdoor</c:v>
                </c:pt>
                <c:pt idx="5">
                  <c:v>Internet</c:v>
                </c:pt>
              </c:strCache>
            </c:strRef>
          </c:cat>
          <c:val>
            <c:numRef>
              <c:f>Sheet1!$G$48:$G$53</c:f>
              <c:numCache>
                <c:formatCode>0.0%</c:formatCode>
                <c:ptCount val="6"/>
                <c:pt idx="0">
                  <c:v>0.17679723033059644</c:v>
                </c:pt>
                <c:pt idx="1">
                  <c:v>3.1025275496119546E-2</c:v>
                </c:pt>
                <c:pt idx="2">
                  <c:v>0.63381304731518906</c:v>
                </c:pt>
                <c:pt idx="3">
                  <c:v>7.1681035458104225E-2</c:v>
                </c:pt>
                <c:pt idx="4">
                  <c:v>6.8571945783268765E-2</c:v>
                </c:pt>
                <c:pt idx="5">
                  <c:v>1.8111465616726701E-2</c:v>
                </c:pt>
              </c:numCache>
            </c:numRef>
          </c:val>
        </c:ser>
        <c:dLbls>
          <c:showVal val="1"/>
        </c:dLbls>
        <c:firstSliceAng val="0"/>
      </c:pieChart>
    </c:plotArea>
    <c:plotVisOnly val="1"/>
    <c:dispBlanksAs val="zero"/>
  </c:chart>
  <c:spPr>
    <a:ln>
      <a:noFill/>
    </a:ln>
  </c:sp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dirty="0">
                <a:latin typeface="Arial" pitchFamily="34" charset="0"/>
                <a:cs typeface="+mn-cs"/>
              </a:defRPr>
            </a:lvl1pPr>
          </a:lstStyle>
          <a:p>
            <a:pPr>
              <a:defRPr/>
            </a:pPr>
            <a:endParaRPr lang="en-US"/>
          </a:p>
        </p:txBody>
      </p:sp>
      <p:sp>
        <p:nvSpPr>
          <p:cNvPr id="81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dirty="0">
                <a:latin typeface="Arial" pitchFamily="34" charset="0"/>
                <a:cs typeface="+mn-cs"/>
              </a:defRPr>
            </a:lvl1pPr>
          </a:lstStyle>
          <a:p>
            <a:pPr>
              <a:defRPr/>
            </a:pPr>
            <a:endParaRPr lang="en-US"/>
          </a:p>
        </p:txBody>
      </p:sp>
      <p:sp>
        <p:nvSpPr>
          <p:cNvPr id="8196" name="Rectangle 4"/>
          <p:cNvSpPr>
            <a:spLocks noGrp="1" noChangeArrowheads="1"/>
          </p:cNvSpPr>
          <p:nvPr>
            <p:ph type="ftr" sz="quarter" idx="2"/>
          </p:nvPr>
        </p:nvSpPr>
        <p:spPr bwMode="auto">
          <a:xfrm>
            <a:off x="0" y="8610600"/>
            <a:ext cx="29718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dirty="0">
                <a:latin typeface="Arial" pitchFamily="34" charset="0"/>
                <a:cs typeface="+mn-cs"/>
              </a:defRPr>
            </a:lvl1pPr>
          </a:lstStyle>
          <a:p>
            <a:pPr>
              <a:defRPr/>
            </a:pPr>
            <a:endParaRPr lang="en-US"/>
          </a:p>
        </p:txBody>
      </p:sp>
      <p:sp>
        <p:nvSpPr>
          <p:cNvPr id="8197" name="Rectangle 5"/>
          <p:cNvSpPr>
            <a:spLocks noGrp="1" noChangeArrowheads="1"/>
          </p:cNvSpPr>
          <p:nvPr>
            <p:ph type="sldNum" sz="quarter" idx="3"/>
          </p:nvPr>
        </p:nvSpPr>
        <p:spPr bwMode="auto">
          <a:xfrm>
            <a:off x="3886200" y="8610600"/>
            <a:ext cx="29718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cs typeface="+mn-cs"/>
              </a:defRPr>
            </a:lvl1pPr>
          </a:lstStyle>
          <a:p>
            <a:pPr>
              <a:defRPr/>
            </a:pPr>
            <a:fld id="{5A9B4065-F1ED-4735-9FCD-7BBDED89AB9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xfrm>
            <a:off x="1174750" y="677863"/>
            <a:ext cx="4513263" cy="3384550"/>
          </a:xfrm>
          <a:prstGeom prst="rect">
            <a:avLst/>
          </a:prstGeom>
          <a:noFill/>
          <a:ln>
            <a:solidFill>
              <a:srgbClr val="000000"/>
            </a:solidFill>
            <a:miter lim="800000"/>
            <a:headEnd/>
            <a:tailEnd/>
          </a:ln>
        </p:spPr>
      </p:sp>
      <p:sp>
        <p:nvSpPr>
          <p:cNvPr id="17410" name="Rectangle 3"/>
          <p:cNvSpPr>
            <a:spLocks noGrp="1" noChangeArrowheads="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Chapter 8 examines traditional media, which includes broadcast media of television and radio, outdoor media, and print media of magazines and newspapers.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35842"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The media planner needs to understand the characteristics of the target audience. Those characteristics then need to be matched with media audience characteristics. Ads are more likely to be noticed and have an effect if they are placed on media and on programs that are watched or viewed by the target audience. A target market that likes sports should be matched with programs about sports.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3789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This ad for New Balance was placed in </a:t>
            </a:r>
            <a:r>
              <a:rPr lang="en-US" i="1" smtClean="0">
                <a:latin typeface="Arial" charset="0"/>
              </a:rPr>
              <a:t>Runner’s World</a:t>
            </a:r>
            <a:r>
              <a:rPr lang="en-US" smtClean="0">
                <a:latin typeface="Arial" charset="0"/>
              </a:rPr>
              <a:t> magazine by the media planner. The target audience for New Balance shoes matches well with the individuals who read Runner’s World. The media buyer would be the individual who actually purchased the space in the magazine.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39938"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Media buyers actually purchase the space and negotiate rates for ads. Placement is important and is part of the media buyer’s responsibility to ensure a good location for ads. Research has shown there is little connection between the size of the agency and the price negotiated. Being a large agency does not guarantee lower prices. A spot ad is a one-time placement of an advertisement. The rates are negotiated individually with television stations and as a result prices vary considerably. The effectiveness of media buyers is determined by the quality of the media choice, the creativity of the media buyer in negotiating and placing ads, financial stewardship of the buyer, the agency’s culture and track record in buying media, and in the relationships the media buyer develops with the media reps.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4198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b="1" smtClean="0">
                <a:latin typeface="Arial" charset="0"/>
              </a:rPr>
              <a:t>Reach </a:t>
            </a:r>
            <a:r>
              <a:rPr lang="en-US" smtClean="0">
                <a:latin typeface="Arial" charset="0"/>
              </a:rPr>
              <a:t>represents the number of people,  households, or businesses in a target audience that are exposed to a media vehicle or message schedule at least once during a specified time period, which is usually 4 weeks. </a:t>
            </a:r>
            <a:r>
              <a:rPr lang="en-US" b="1" smtClean="0">
                <a:latin typeface="Arial" charset="0"/>
              </a:rPr>
              <a:t>Frequency</a:t>
            </a:r>
            <a:r>
              <a:rPr lang="en-US" smtClean="0">
                <a:latin typeface="Arial" charset="0"/>
              </a:rPr>
              <a:t> is the average number of times an individual, household, or business is exposed to a particular advertisement within a specified time period, again usually within 4 weeks. </a:t>
            </a:r>
            <a:r>
              <a:rPr lang="en-US" b="1" smtClean="0">
                <a:latin typeface="Arial" charset="0"/>
              </a:rPr>
              <a:t>Opportunities to see (OTS)</a:t>
            </a:r>
            <a:r>
              <a:rPr lang="en-US" smtClean="0">
                <a:latin typeface="Arial" charset="0"/>
              </a:rPr>
              <a:t> refers to the cumulative exposures achieved in a given time period. A brand that places 3 ads on a television show that is televised weekly will produce 12 OTS (3 shows x 4 weeks). </a:t>
            </a:r>
            <a:r>
              <a:rPr lang="en-US" b="1" smtClean="0">
                <a:latin typeface="Arial" charset="0"/>
              </a:rPr>
              <a:t>Gross rating points (GRPs)</a:t>
            </a:r>
            <a:r>
              <a:rPr lang="en-US" smtClean="0">
                <a:latin typeface="Arial" charset="0"/>
              </a:rPr>
              <a:t> measure the impact or intensity of a media plan. Gross rating points are calculated by multiplying a vehicles rating by the OTS.</a:t>
            </a:r>
            <a:endParaRPr lang="en-US" b="1"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44034"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Costs for media is often per one thousand (CPM), which allows for easy comparisons across vehicles and even media. </a:t>
            </a:r>
            <a:r>
              <a:rPr lang="en-US" b="1" smtClean="0">
                <a:latin typeface="Arial" charset="0"/>
              </a:rPr>
              <a:t>Ratings</a:t>
            </a:r>
            <a:r>
              <a:rPr lang="en-US" smtClean="0">
                <a:latin typeface="Arial" charset="0"/>
              </a:rPr>
              <a:t> measure the percent of a target market that is exposed to a medium. </a:t>
            </a:r>
            <a:r>
              <a:rPr lang="en-US" b="1" smtClean="0">
                <a:latin typeface="Arial" charset="0"/>
              </a:rPr>
              <a:t>Cost per rating point</a:t>
            </a:r>
            <a:r>
              <a:rPr lang="en-US" smtClean="0">
                <a:latin typeface="Arial" charset="0"/>
              </a:rPr>
              <a:t> allows for comparisons across media. It is calculated by dividing the cost of the media buy by the vehicle’s rating. An alternative is to use the </a:t>
            </a:r>
            <a:r>
              <a:rPr lang="en-US" b="1" smtClean="0">
                <a:latin typeface="Arial" charset="0"/>
              </a:rPr>
              <a:t>weighted (or demographic) CPM</a:t>
            </a:r>
            <a:r>
              <a:rPr lang="en-US" smtClean="0">
                <a:latin typeface="Arial" charset="0"/>
              </a:rPr>
              <a:t>, which is calculated by multiplying the cost of the media buy by 1,000, then dividing by the actual audience reached. </a:t>
            </a:r>
            <a:r>
              <a:rPr lang="en-US" b="1" smtClean="0">
                <a:latin typeface="Arial" charset="0"/>
              </a:rPr>
              <a:t>Continuity </a:t>
            </a:r>
            <a:r>
              <a:rPr lang="en-US" smtClean="0">
                <a:latin typeface="Arial" charset="0"/>
              </a:rPr>
              <a:t> refers to the exposure pattern or schedule used in the campaign. A continuous campaign uses media in a steady stream throughout the entire campaign. Pulsating has expenditures throughout the entire campaign, but will also have bursts when extra spending occurs. Flighting (or discontinuous) spends money on media at different times during the campaign and none at other times. </a:t>
            </a:r>
            <a:r>
              <a:rPr lang="en-US" b="1" smtClean="0">
                <a:latin typeface="Arial" charset="0"/>
              </a:rPr>
              <a:t>Gross impressions</a:t>
            </a:r>
            <a:r>
              <a:rPr lang="en-US" smtClean="0">
                <a:latin typeface="Arial" charset="0"/>
              </a:rPr>
              <a:t> represent the total exposures of an audience to an advertisement. If an ad was shown four times on a television show with an audience of 2 million people, then the total gross impressions would be 8 million.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46082"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This table provides hypothetical media information for select magazines. The CPM is calculated by dividing the cost by the total readership then multiplying by 1,000. For this example, the target market consists of 20 million. The fifth column identifies the percent of the readership that fits the target market. For example, 13.51% of Glamour’s readership fits the target market of this product. The next column is the 13.51% times the total readership for Glamour, which means 2.48 million readers of Glamour fit the target audience for this product. The rating (reach) is the number of readers who fit the target market divided by the total market (20 million). For glamour the 2.48 million was divided by 20 million yielding a reach of 12.4, or 12.4%. Thus, 12.4% of the target market reads Glamour. The cost per rating point is the cost of the ad divided by the rating. For Glamour it is $842,658/12.4.</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4813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This table shows the weighted CPM, which is the advertising costs multiplied by 1000 then divided by the actual audience reached. So for Better Homes &amp; Gardens it is ($506,380*1000) / 1,033,000.</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50178"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The three-exposure hypothesis was introduced by Herbert Krugman. The hypothesis states that it takes at least 3 exposures to an ad for it to have an affect. It also is based on the idea that advertising has intrusion value, that is viewers will pay attention to an ad even if they don’t want to. Most advertisers feel three exposures are not enough and that advertising today does not always display intrusion value. Consumers have selective attention and focus. They pay attention to only certain ads. According to recency theory, one ad exposure may be enough if the person has an interest in that product or for some other reason pays attention to the ad. Recency theory suggests advertising needs to be continuous since most of the time ads are ignored. According to recency theory, increasing exposure through adding reach is more important than adding frequency.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5222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b="1" smtClean="0">
                <a:latin typeface="Arial" charset="0"/>
              </a:rPr>
              <a:t>Effective reach </a:t>
            </a:r>
            <a:r>
              <a:rPr lang="en-US" smtClean="0">
                <a:latin typeface="Arial" charset="0"/>
              </a:rPr>
              <a:t>is the percent of the audience that  must be exposed to an advertisement to achieve a specific objective. </a:t>
            </a:r>
            <a:r>
              <a:rPr lang="en-US" b="1" smtClean="0">
                <a:latin typeface="Arial" charset="0"/>
              </a:rPr>
              <a:t>Effective frequency </a:t>
            </a:r>
            <a:r>
              <a:rPr lang="en-US" smtClean="0">
                <a:latin typeface="Arial" charset="0"/>
              </a:rPr>
              <a:t>is the number of times an audience must be exposed to an advertisement to achieve a specific objective. If there are too few ads or reach is too low, then the campaign is not effective. If the ads are seen too many times then resources are being wasted. The size and placement of ads impact exposure and impact effective reach and effective frequency. The number and type of media also impact effectiveness. Advertisers today have computer models that will help them optimize media schedules.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54274"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To achieve a high level of brand recognition, advertisers want to focus on visual presentation of the product. The goal is for viewers to recognize the ad, the product, and the brand when they are shown the ad. The brand name does not have to be recalled. If advertisers want to increase recall, then the brand does need to be part of the evoked set and in the person’s long-term memory. Frequency is more important than reach in enhancing recall. The more they hear the brand name, repetition, the more likely it will be remembered.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19458"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The Super Bowl has become a showcase for new advertising with many individuals watching it just to see the new ads. The Super Bowl is watched by more than 100 million people. Ads shown on the Super Bowl generate online buzz during the game and immediately following the game. People talk to each other via cell phones, social media, and e-mail about the ads. The cost of a 30-second is now $3 million. GoDaddy.com has used the Super Bowl to build its business. Each year the company creates sexually controversial ads that are banned from the network. These ads are immediately posted on the Web, which drives traffic to their Web site. Some of the ads, or portions of the ad, or shown on news programs. The rejected ads may generate as much buzz as the ones that were shown during the game.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56322"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This table provides a summary of the differences between brand recognition and brand recall. For brand recognition the goal is to create or strengthen mental linkages in the cognitive maps of individuals. Increasing reach works best. For brand recall, the goal is to make the brand part of the evoked set of consumers and that is best done through repetition, increasing frequency.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5837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Television for many years had the reputation of being the glamour advertising medium. To some, TV still remains the best medium. But, its luster has faded for many products. A survey by Nielsen notes that the average consumer watches 31 hours of TV per week. This table summarizes the advantages and disadvantages of TV. It can reach a large audience at a relatively low cost per contact, but that overall cost is high for many brands. Clutter is the number one problem facing TV. Channel surfing and shifting to other media are also concerns.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60418"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The cost of TV ads is still determined by Nielsen TV ratings. The ratings are calculated by dividing the number of households watching a program by the total number of households, which in the US is now about 109.7 million. The share is the number of households watching the program divided by the number of households with the TV turned 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6246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The commercial C3 rating is for actual commercial time plus any viewing within 3 days after the original ad runs. The C3 rating is now used to determine advertising rates. It is calculated by averaging viewing of commercials within a pod. Criticism that not all ads within a pod are viewed equally. For instance, first slot has a 28% higher awareness level. Nielsen plans to extend C3 rating to “On Demand C3” which will produce a rating for each commercial.</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64514"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This table shows the costs of 30-second spots on various TV shows as of October 2010.</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66562"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The primary provider of ratings is AC Nielsen. In addition to national ratings, Nielsen provides ratings for DMAs. Data is gathered through diaries, audience meters, and people meters. Demographic data can be obtained from agenices such as Nielsen Media Research, Starch INRA, Mediamark Research, and Burke Marketing Research.</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6861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Local and regional television is excellent for local and regional companies. National brands can advertise on these stations through purchasing spot TV space. About 75% of national time slots are sold during sweeps week. By selecting local channels to supplement the national time, companies can generate higher GRPs at a lower cost. Effective television advertising requires matching the product target audience with a shows viewing audience. Television can reach larger audiences at a lower cost per contact. Cable channels provide opportunities to segment audiences based on interests.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70658"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Consumers are spending more time online and less time watching television. But for high social media users, the time spent watching TV is actually higher. Deloitte Research found that 75% of consumers multi-task while watching TV – 42% online, 29% talking on phones, and 26% sending text messages. Bluefin Labs found a connection between online buzz about brands and television shows being watched.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7270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Many companies are now posting TV ads on YouTube. Some are posted simultaneously, others are pre-rolled on YouTube, especially during the Super Bowl. Research shows recall higher – 200% of viewing on both YouTube and TV and 150% higher for YouTube only. More than 3 billions consumers watch YouTube daily.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74754"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The Super Bowl is the biggest advertising event of the year with many of the 110 million plus viewers watching the game to see the ads. In the past ads were kept secret until the Super Bowl. Now, many ads are pre-rolled in social media, YouTube and Facebook. Teaser ads are often used but sometimes extended ads with additional content and information are used. Social media allows for immediate feedback and monitoring of social buzz.</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21506"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These are the objectives for Chapter 8.</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76802"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Approximately 80% of Americans still listen to radio. Radio still reaches about 93% of Americans. Radio is especially important for smaller, local businesses. This table identifies the advantages and disadvantages of radio. Audiences can be segmented based on station format and many listeners form an attachment to DJs. The major problem is short exposure and low attention. Radio is often used as background music.</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7885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Outdoor media is more than just billboards. It includes signs on cabs, buses, park benches, fences of stadiums and arenas, and even a blimp flying over a major event. Advances in technology have dramatically changed outdoor advertising. This table shows the advantages and disadvantages. Outdoor has the advantage of geographic selectivity and is excellent for local ads, broad reach, and a low cost per impression. The problem is a very short lead time, especially for billboards on highways so the message has to be extremely brief.</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80898"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Services and amusements are the big spenders on outdoor advertising. The next largest category is transportation, hotels, and resorts.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8294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Pink Jacket Creative designed a unique series of billboards for a client, Unleashed Dog Parks. This was the first of the series and was up first. Individuals passing by in the cars would at first think the sign was not finished and that the company would finish it the next day. But, it stayed this way for some time.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84994"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This was the second billboard in the series by Pink Jacket Creative for Unleashed Indoor Dog Parks. The dog has the leash coming off and has moved to the center of the billboard and part of the wording is on the sign. Again, this sign stayed up for a period of time. By this point, individuals are looking almost every day to see what will come next.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87042"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This was the last outdoor sign in the campaign for Unleashed Indoor Dog Parks by Pink Jacket Creative. It shows the entire message. By doing it in 3 parts, it was able to capture the attention of motorists as they drove by it every day.</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8909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Magazines can still be the best choice for advertising. Research indicates magazines are a strong driver of purchase intentions and visits to Web sites. Magazines work especially well when blended with other media. Magazines offer high segmentation, high quality color, and a long life span. Magazines often are kept for months and read and reread. Disadvantages are the high cost, the high level of clutter and the very little flexibility in modifying ads.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91138"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Newspapers are still important for local businesses and providing coupons to consumers. It has a high level of credibility and strong audience interest. It is especially good for reaching older consumers. The problem with newspapers is that younger consumers do not read newspapers, instead they go online for news. There is major clutter and a very short life span. Newspapers are not kept and reread like magazines.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9318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Selecting the proper blend of media outlets for advertisements is crucial. The work of media planners is especially important. It is their task to match target markets with media audiences, to know what media a specific target market uses. The </a:t>
            </a:r>
            <a:r>
              <a:rPr lang="en-US" b="1" smtClean="0">
                <a:latin typeface="Arial" charset="0"/>
              </a:rPr>
              <a:t>media multiplier effect</a:t>
            </a:r>
            <a:r>
              <a:rPr lang="en-US" smtClean="0">
                <a:latin typeface="Arial" charset="0"/>
              </a:rPr>
              <a:t> suggests that combining two or more media increases the impact of an advertising campaign more than any one medium by itself. This is true in both the consumer market and the B-to-B market.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95234"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This graph provides an illustration of the multiple media used by Coca-Cola. Television accounts for 63.4% of their media buys, the vast majority. But, Coca-Cola also spends on radio, outdoor, the Internet, magazines, and newspapers.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23554"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Chapter 8 presents information about the traditional media channels. The chapter begins with information about the nature of media strategy. Media planning, media buying and media choices are then discussed. The chapter concludes with material about B-to-B media selection and international media concerns.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97282"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Developing logical combinations of media takes planning. It starts by deciding the scale of the media market – local, regional, national, or global. Next comes an understanding of the market characteristics – demographics, geographic location, psychographic profile, and media habits. From this information decisions can be made about which media is the best – TV, radio, outdoor, newspaper, magazines, direct mail. Last, comes the content.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9933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Business-to-business ads are looking more and more like consumer ads. Sometimes it is impossible to tell if it is a B-to-B ad or consumer ad. Three major reasons for the shift. First, decision makers in businesses are also consumers. Second, decision makers in businesses are very difficult to reach. Third, clutter in B-to-B media make it hard to stand out. Not only has the appearance of B-to-B ads changed, but so has the media. Companies are using more consumer magazines, consumer TV shows, and consumer media. The idea is to reach business buyers outside of the work environment. Trade publications are still extremely important, however, as are business magazines.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102402"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Business publications account for 26% of B-to-B advertising expenditures. But, television is now very close, with 25.4%. Notice consumer magazines account for 11.5%.</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10445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The importance of different types of media varies widely throughout the world. Media habits of people in other countries are  not the same as those in the United States. The media buying process is different. Culture is a major force in these differences.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106498"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The OIB campaign utilized the traditional media of magazines, newspapers, television, and billboards. The following slides will show an example of each. Concepts that can be discussed would include multiplier effect and continuity across media. It might be beneficial for students to identify common elements.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10854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This magazine ad utilized the hunter motif and features a new employ. The headline focuses on “it’s nice to rely on my bank.” Notice the word “my bank” not just a bank. The goal is to make the ad personal.</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110594"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This newspaper ad has the same feel and structure as the magazine ad. The headline and visuals are the same. The copy is different, however.</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112642"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Two different version of the television ad were produced, a 15-second ad and a 30-second ad. Play both ads and have students compare content. Then discuss the rationale for producing similar TV ads in different lengths.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11469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This billboard ad has the same feel and similar content. Because it is a billboard, less information can be put on the ad.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116738"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The Snoring Center is a medical facility that treats sleeping disorders. About 46% of adults snore and 25% snore habitually. For some married couples, it is a major problem. The advertising agency Pink Jacket Creative was hired to develop an advertising campaign for the Snoring Center. The first task was to develop brand awareness. The media chosen was billboards. The agency created a unique billboard series that highlighted things that snoring kills. The campaign became so popular that people would call the agency if they were going to be out of town to see what would go up next on the billboard, because each week what snoring killed was changed. This campaign lasted for 26 weeks. The PowerPoint presentation has the entire campaign. There is also a video by Pink Jacket Creative owners, Bill Breedlove and Elena Baca.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25602"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b="1" smtClean="0">
                <a:latin typeface="Arial" charset="0"/>
              </a:rPr>
              <a:t>Media strategy</a:t>
            </a:r>
            <a:r>
              <a:rPr lang="en-US" smtClean="0">
                <a:latin typeface="Arial" charset="0"/>
              </a:rPr>
              <a:t> involves analyzing and choosing media for an advertising and promotions campaign. Choosing the best media to speak to potential customers is a challenge. It involves matching a target audience to the media audience of specific programs.</a:t>
            </a:r>
            <a:endParaRPr lang="en-US" b="1"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2765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Media planning begins with a careful analysis of the target market. It involves understanding the process they use in making purchases, the consumer behavior events that guide those choices. It involves studying the media choices the target market makes and understanding their listening and viewing habits. To match the media to the target market requires understanding the target market.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29698"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This slide presents examples of when individuals are exposed to advertising. Throughout the entire day a typical consumer is exposed to various forms of advertising in various media.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31746"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The </a:t>
            </a:r>
            <a:r>
              <a:rPr lang="en-US" b="1" smtClean="0">
                <a:latin typeface="Arial" charset="0"/>
              </a:rPr>
              <a:t>marketing analysis</a:t>
            </a:r>
            <a:r>
              <a:rPr lang="en-US" smtClean="0">
                <a:latin typeface="Arial" charset="0"/>
              </a:rPr>
              <a:t> provides a comprehensive review of the marketing program and where advertising fits into the plan. An </a:t>
            </a:r>
            <a:r>
              <a:rPr lang="en-US" b="1" smtClean="0">
                <a:latin typeface="Arial" charset="0"/>
              </a:rPr>
              <a:t>advertising analysis</a:t>
            </a:r>
            <a:r>
              <a:rPr lang="en-US" smtClean="0">
                <a:latin typeface="Arial" charset="0"/>
              </a:rPr>
              <a:t> states the primary advertising strategy and budget to be used, as well as the advertising objectives. The </a:t>
            </a:r>
            <a:r>
              <a:rPr lang="en-US" b="1" smtClean="0">
                <a:latin typeface="Arial" charset="0"/>
              </a:rPr>
              <a:t>media strategy</a:t>
            </a:r>
            <a:r>
              <a:rPr lang="en-US" smtClean="0">
                <a:latin typeface="Arial" charset="0"/>
              </a:rPr>
              <a:t> spells out the media to be used and the creative considerations. The </a:t>
            </a:r>
            <a:r>
              <a:rPr lang="en-US" b="1" smtClean="0">
                <a:latin typeface="Arial" charset="0"/>
              </a:rPr>
              <a:t>media schedule</a:t>
            </a:r>
            <a:r>
              <a:rPr lang="en-US" smtClean="0">
                <a:latin typeface="Arial" charset="0"/>
              </a:rPr>
              <a:t> notes when ads will appear in individual media vehicles. The media planning concludes with a justification and summary of the media plan.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33794"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The </a:t>
            </a:r>
            <a:r>
              <a:rPr lang="en-US" b="1" smtClean="0">
                <a:latin typeface="Arial" charset="0"/>
              </a:rPr>
              <a:t>media planner</a:t>
            </a:r>
            <a:r>
              <a:rPr lang="en-US" smtClean="0">
                <a:latin typeface="Arial" charset="0"/>
              </a:rPr>
              <a:t> formulates the media program stating when and where ads will be placed. Media planners work closely with the creative staff, the account executive, account planners, and media buyers. The creative needs to know which media will be used and even the media vehicle as the ad is being prepared. The media buyer takes the media plan and purchases the actual space and time.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4"/>
          <p:cNvGrpSpPr>
            <a:grpSpLocks/>
          </p:cNvGrpSpPr>
          <p:nvPr/>
        </p:nvGrpSpPr>
        <p:grpSpPr bwMode="auto">
          <a:xfrm>
            <a:off x="-1035050" y="1519238"/>
            <a:ext cx="10179050" cy="5338762"/>
            <a:chOff x="-652" y="957"/>
            <a:chExt cx="6412" cy="3363"/>
          </a:xfrm>
        </p:grpSpPr>
        <p:sp>
          <p:nvSpPr>
            <p:cNvPr id="5" name="Freeform 2"/>
            <p:cNvSpPr>
              <a:spLocks/>
            </p:cNvSpPr>
            <p:nvPr/>
          </p:nvSpPr>
          <p:spPr bwMode="invGray">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80000"/>
                    <a:invGamma/>
                  </a:schemeClr>
                </a:gs>
                <a:gs pos="100000">
                  <a:schemeClr val="folHlink"/>
                </a:gs>
              </a:gsLst>
              <a:lin ang="0" scaled="1"/>
            </a:gradFill>
            <a:ln w="9525" cap="rnd">
              <a:noFill/>
              <a:round/>
              <a:headEnd/>
              <a:tailEnd/>
            </a:ln>
            <a:effectLst/>
          </p:spPr>
          <p:txBody>
            <a:bodyPr/>
            <a:lstStyle/>
            <a:p>
              <a:pPr>
                <a:defRPr/>
              </a:pPr>
              <a:endParaRPr lang="en-US" dirty="0">
                <a:latin typeface="Arial" pitchFamily="34" charset="0"/>
                <a:cs typeface="+mn-cs"/>
              </a:endParaRPr>
            </a:p>
          </p:txBody>
        </p:sp>
        <p:sp>
          <p:nvSpPr>
            <p:cNvPr id="6" name="Arc 3"/>
            <p:cNvSpPr>
              <a:spLocks/>
            </p:cNvSpPr>
            <p:nvPr/>
          </p:nvSpPr>
          <p:spPr bwMode="ltGray">
            <a:xfrm>
              <a:off x="-652" y="957"/>
              <a:ext cx="4237" cy="3362"/>
            </a:xfrm>
            <a:custGeom>
              <a:avLst/>
              <a:gdLst>
                <a:gd name="G0" fmla="+- 0 0 0"/>
                <a:gd name="G1" fmla="+- 21360 0 0"/>
                <a:gd name="G2" fmla="+- 21600 0 0"/>
                <a:gd name="T0" fmla="*/ 3211 w 21600"/>
                <a:gd name="T1" fmla="*/ 0 h 21360"/>
                <a:gd name="T2" fmla="*/ 21600 w 21600"/>
                <a:gd name="T3" fmla="*/ 21360 h 21360"/>
                <a:gd name="T4" fmla="*/ 0 w 21600"/>
                <a:gd name="T5" fmla="*/ 21360 h 21360"/>
              </a:gdLst>
              <a:ahLst/>
              <a:cxnLst>
                <a:cxn ang="0">
                  <a:pos x="T0" y="T1"/>
                </a:cxn>
                <a:cxn ang="0">
                  <a:pos x="T2" y="T3"/>
                </a:cxn>
                <a:cxn ang="0">
                  <a:pos x="T4" y="T5"/>
                </a:cxn>
              </a:cxnLst>
              <a:rect l="0" t="0" r="r" b="b"/>
              <a:pathLst>
                <a:path w="21600" h="21360" fill="none" extrusionOk="0">
                  <a:moveTo>
                    <a:pt x="3210" y="0"/>
                  </a:moveTo>
                  <a:cubicBezTo>
                    <a:pt x="13781" y="1589"/>
                    <a:pt x="21600" y="10670"/>
                    <a:pt x="21600" y="21360"/>
                  </a:cubicBezTo>
                </a:path>
                <a:path w="21600" h="21360" stroke="0" extrusionOk="0">
                  <a:moveTo>
                    <a:pt x="3210" y="0"/>
                  </a:moveTo>
                  <a:cubicBezTo>
                    <a:pt x="13781" y="1589"/>
                    <a:pt x="21600" y="10670"/>
                    <a:pt x="21600" y="21360"/>
                  </a:cubicBezTo>
                  <a:lnTo>
                    <a:pt x="0" y="21360"/>
                  </a:lnTo>
                  <a:close/>
                </a:path>
              </a:pathLst>
            </a:custGeom>
            <a:noFill/>
            <a:ln w="12700" cap="rnd">
              <a:solidFill>
                <a:schemeClr val="folHlink"/>
              </a:solidFill>
              <a:round/>
              <a:headEnd type="none" w="sm" len="sm"/>
              <a:tailEnd type="none" w="sm" len="sm"/>
            </a:ln>
            <a:effectLst/>
          </p:spPr>
          <p:txBody>
            <a:bodyPr/>
            <a:lstStyle/>
            <a:p>
              <a:pPr>
                <a:defRPr/>
              </a:pPr>
              <a:endParaRPr lang="en-US" dirty="0">
                <a:latin typeface="Arial" pitchFamily="34" charset="0"/>
                <a:cs typeface="+mn-cs"/>
              </a:endParaRPr>
            </a:p>
          </p:txBody>
        </p:sp>
      </p:grpSp>
      <p:sp>
        <p:nvSpPr>
          <p:cNvPr id="3077"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3078" name="Rectangle 6"/>
          <p:cNvSpPr>
            <a:spLocks noGrp="1" noChangeArrowheads="1"/>
          </p:cNvSpPr>
          <p:nvPr>
            <p:ph type="subTitle" sz="quarter" idx="1"/>
          </p:nvPr>
        </p:nvSpPr>
        <p:spPr>
          <a:xfrm>
            <a:off x="685800" y="3429000"/>
            <a:ext cx="6400800" cy="1752600"/>
          </a:xfrm>
        </p:spPr>
        <p:txBody>
          <a:bodyPr anchor="ctr"/>
          <a:lstStyle>
            <a:lvl1pPr marL="0" indent="0" algn="ctr">
              <a:buFontTx/>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dirty="0"/>
            </a:lvl1pPr>
          </a:lstStyle>
          <a:p>
            <a:pPr>
              <a:defRPr/>
            </a:pPr>
            <a:endParaRPr lang="en-US"/>
          </a:p>
        </p:txBody>
      </p:sp>
      <p:sp>
        <p:nvSpPr>
          <p:cNvPr id="8" name="Rectangle 8"/>
          <p:cNvSpPr>
            <a:spLocks noGrp="1" noChangeArrowheads="1"/>
          </p:cNvSpPr>
          <p:nvPr>
            <p:ph type="ftr" sz="quarter" idx="11"/>
          </p:nvPr>
        </p:nvSpPr>
        <p:spPr>
          <a:xfrm>
            <a:off x="3124200" y="6248400"/>
            <a:ext cx="2895600" cy="457200"/>
          </a:xfrm>
        </p:spPr>
        <p:txBody>
          <a:bodyPr/>
          <a:lstStyle>
            <a:lvl1pPr>
              <a:defRPr dirty="0" smtClean="0"/>
            </a:lvl1pPr>
          </a:lstStyle>
          <a:p>
            <a:pPr>
              <a:defRPr/>
            </a:pPr>
            <a:r>
              <a:rPr lang="en-US"/>
              <a:t>Copyright ©2014 by Pearson Education, Inc. All rights reserved. </a:t>
            </a:r>
          </a:p>
        </p:txBody>
      </p:sp>
      <p:sp>
        <p:nvSpPr>
          <p:cNvPr id="9" name="Rectangle 9"/>
          <p:cNvSpPr>
            <a:spLocks noGrp="1" noChangeArrowheads="1"/>
          </p:cNvSpPr>
          <p:nvPr>
            <p:ph type="sldNum" sz="quarter" idx="12"/>
          </p:nvPr>
        </p:nvSpPr>
        <p:spPr>
          <a:xfrm>
            <a:off x="6553200" y="6248400"/>
            <a:ext cx="1905000" cy="457200"/>
          </a:xfrm>
        </p:spPr>
        <p:txBody>
          <a:bodyPr/>
          <a:lstStyle>
            <a:lvl1pPr>
              <a:defRPr/>
            </a:lvl1pPr>
          </a:lstStyle>
          <a:p>
            <a:pPr>
              <a:defRPr/>
            </a:pPr>
            <a:fld id="{F5EC3963-DA60-4FB0-BE16-F009FD2E9B6C}"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6" name="Rectangle 9"/>
          <p:cNvSpPr>
            <a:spLocks noGrp="1" noChangeArrowheads="1"/>
          </p:cNvSpPr>
          <p:nvPr>
            <p:ph type="sldNum" sz="quarter" idx="12"/>
          </p:nvPr>
        </p:nvSpPr>
        <p:spPr>
          <a:ln/>
        </p:spPr>
        <p:txBody>
          <a:bodyPr/>
          <a:lstStyle>
            <a:lvl1pPr>
              <a:defRPr/>
            </a:lvl1pPr>
          </a:lstStyle>
          <a:p>
            <a:pPr>
              <a:defRPr/>
            </a:pPr>
            <a:r>
              <a:rPr lang="en-US"/>
              <a:t>8-</a:t>
            </a:r>
            <a:fld id="{1FD3AF75-986C-4F04-916D-C726DB8EBAF1}"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6" name="Rectangle 9"/>
          <p:cNvSpPr>
            <a:spLocks noGrp="1" noChangeArrowheads="1"/>
          </p:cNvSpPr>
          <p:nvPr>
            <p:ph type="sldNum" sz="quarter" idx="12"/>
          </p:nvPr>
        </p:nvSpPr>
        <p:spPr>
          <a:ln/>
        </p:spPr>
        <p:txBody>
          <a:bodyPr/>
          <a:lstStyle>
            <a:lvl1pPr>
              <a:defRPr/>
            </a:lvl1pPr>
          </a:lstStyle>
          <a:p>
            <a:pPr>
              <a:defRPr/>
            </a:pPr>
            <a:r>
              <a:rPr lang="en-US"/>
              <a:t>8-</a:t>
            </a:r>
            <a:fld id="{EB2C0036-9C3B-453E-B328-21505D4B3307}"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dirty="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7" name="Rectangle 9"/>
          <p:cNvSpPr>
            <a:spLocks noGrp="1" noChangeArrowheads="1"/>
          </p:cNvSpPr>
          <p:nvPr>
            <p:ph type="sldNum" sz="quarter" idx="12"/>
          </p:nvPr>
        </p:nvSpPr>
        <p:spPr>
          <a:ln/>
        </p:spPr>
        <p:txBody>
          <a:bodyPr/>
          <a:lstStyle>
            <a:lvl1pPr>
              <a:defRPr/>
            </a:lvl1pPr>
          </a:lstStyle>
          <a:p>
            <a:pPr>
              <a:defRPr/>
            </a:pPr>
            <a:r>
              <a:rPr lang="en-US"/>
              <a:t>8-</a:t>
            </a:r>
            <a:fld id="{53DD1F80-78A1-43FD-82ED-FF9E78C9B868}"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dirty="0"/>
            </a:lvl1pPr>
          </a:lstStyle>
          <a:p>
            <a:pPr>
              <a:defRPr/>
            </a:pPr>
            <a:endParaRPr lang="en-US"/>
          </a:p>
        </p:txBody>
      </p:sp>
      <p:sp>
        <p:nvSpPr>
          <p:cNvPr id="5" name="Footer Placeholder 4"/>
          <p:cNvSpPr>
            <a:spLocks noGrp="1"/>
          </p:cNvSpPr>
          <p:nvPr>
            <p:ph type="ftr" sz="quarter" idx="11"/>
          </p:nvPr>
        </p:nvSpPr>
        <p:spPr>
          <a:xfrm>
            <a:off x="3733800" y="6553200"/>
            <a:ext cx="2895600" cy="304800"/>
          </a:xfrm>
        </p:spPr>
        <p:txBody>
          <a:bodyPr/>
          <a:lstStyle>
            <a:lvl1pPr>
              <a:defRPr dirty="0" smtClean="0"/>
            </a:lvl1pPr>
          </a:lstStyle>
          <a:p>
            <a:pPr>
              <a:defRPr/>
            </a:pPr>
            <a:r>
              <a:rPr lang="en-US"/>
              <a:t>Copyright ©2014 by Pearson Education, Inc. All rights reserved. </a:t>
            </a:r>
          </a:p>
        </p:txBody>
      </p:sp>
      <p:sp>
        <p:nvSpPr>
          <p:cNvPr id="6" name="Slide Number Placeholder 5"/>
          <p:cNvSpPr>
            <a:spLocks noGrp="1"/>
          </p:cNvSpPr>
          <p:nvPr>
            <p:ph type="sldNum" sz="quarter" idx="12"/>
          </p:nvPr>
        </p:nvSpPr>
        <p:spPr/>
        <p:txBody>
          <a:bodyPr/>
          <a:lstStyle>
            <a:lvl1pPr>
              <a:defRPr dirty="0"/>
            </a:lvl1pPr>
          </a:lstStyle>
          <a:p>
            <a:pPr>
              <a:defRPr/>
            </a:pPr>
            <a:r>
              <a:rPr lang="en-US"/>
              <a:t>8-</a:t>
            </a:r>
            <a:fld id="{E2907E77-F07F-48C6-8BB4-BB78592B2FF0}"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6" name="Rectangle 9"/>
          <p:cNvSpPr>
            <a:spLocks noGrp="1" noChangeArrowheads="1"/>
          </p:cNvSpPr>
          <p:nvPr>
            <p:ph type="sldNum" sz="quarter" idx="12"/>
          </p:nvPr>
        </p:nvSpPr>
        <p:spPr>
          <a:ln/>
        </p:spPr>
        <p:txBody>
          <a:bodyPr/>
          <a:lstStyle>
            <a:lvl1pPr>
              <a:defRPr/>
            </a:lvl1pPr>
          </a:lstStyle>
          <a:p>
            <a:pPr>
              <a:defRPr/>
            </a:pPr>
            <a:r>
              <a:rPr lang="en-US"/>
              <a:t>8-</a:t>
            </a:r>
            <a:fld id="{BF3F5FDB-260F-4602-9C3B-266FC0E36D62}"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7" name="Rectangle 9"/>
          <p:cNvSpPr>
            <a:spLocks noGrp="1" noChangeArrowheads="1"/>
          </p:cNvSpPr>
          <p:nvPr>
            <p:ph type="sldNum" sz="quarter" idx="12"/>
          </p:nvPr>
        </p:nvSpPr>
        <p:spPr>
          <a:ln/>
        </p:spPr>
        <p:txBody>
          <a:bodyPr/>
          <a:lstStyle>
            <a:lvl1pPr>
              <a:defRPr/>
            </a:lvl1pPr>
          </a:lstStyle>
          <a:p>
            <a:pPr>
              <a:defRPr/>
            </a:pPr>
            <a:r>
              <a:rPr lang="en-US"/>
              <a:t>8-</a:t>
            </a:r>
            <a:fld id="{485BFE7D-519D-4177-BBB9-0BE9006C87EB}"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9" name="Rectangle 9"/>
          <p:cNvSpPr>
            <a:spLocks noGrp="1" noChangeArrowheads="1"/>
          </p:cNvSpPr>
          <p:nvPr>
            <p:ph type="sldNum" sz="quarter" idx="12"/>
          </p:nvPr>
        </p:nvSpPr>
        <p:spPr>
          <a:ln/>
        </p:spPr>
        <p:txBody>
          <a:bodyPr/>
          <a:lstStyle>
            <a:lvl1pPr>
              <a:defRPr/>
            </a:lvl1pPr>
          </a:lstStyle>
          <a:p>
            <a:pPr>
              <a:defRPr/>
            </a:pPr>
            <a:r>
              <a:rPr lang="en-US"/>
              <a:t>8-</a:t>
            </a:r>
            <a:fld id="{ADBFF629-11C3-43E4-AA0D-D25B1584DF32}"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5" name="Rectangle 9"/>
          <p:cNvSpPr>
            <a:spLocks noGrp="1" noChangeArrowheads="1"/>
          </p:cNvSpPr>
          <p:nvPr>
            <p:ph type="sldNum" sz="quarter" idx="12"/>
          </p:nvPr>
        </p:nvSpPr>
        <p:spPr>
          <a:ln/>
        </p:spPr>
        <p:txBody>
          <a:bodyPr/>
          <a:lstStyle>
            <a:lvl1pPr>
              <a:defRPr/>
            </a:lvl1pPr>
          </a:lstStyle>
          <a:p>
            <a:pPr>
              <a:defRPr/>
            </a:pPr>
            <a:r>
              <a:rPr lang="en-US"/>
              <a:t>8-</a:t>
            </a:r>
            <a:fld id="{20A93D9F-0677-4664-BAA1-B75906B535FD}"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4" name="Rectangle 9"/>
          <p:cNvSpPr>
            <a:spLocks noGrp="1" noChangeArrowheads="1"/>
          </p:cNvSpPr>
          <p:nvPr>
            <p:ph type="sldNum" sz="quarter" idx="12"/>
          </p:nvPr>
        </p:nvSpPr>
        <p:spPr>
          <a:ln/>
        </p:spPr>
        <p:txBody>
          <a:bodyPr/>
          <a:lstStyle>
            <a:lvl1pPr>
              <a:defRPr/>
            </a:lvl1pPr>
          </a:lstStyle>
          <a:p>
            <a:pPr>
              <a:defRPr/>
            </a:pPr>
            <a:r>
              <a:rPr lang="en-US"/>
              <a:t>8-</a:t>
            </a:r>
            <a:fld id="{1E0EDDAB-9ADE-4E75-89DB-02FB65EFC397}"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7" name="Rectangle 9"/>
          <p:cNvSpPr>
            <a:spLocks noGrp="1" noChangeArrowheads="1"/>
          </p:cNvSpPr>
          <p:nvPr>
            <p:ph type="sldNum" sz="quarter" idx="12"/>
          </p:nvPr>
        </p:nvSpPr>
        <p:spPr>
          <a:ln/>
        </p:spPr>
        <p:txBody>
          <a:bodyPr/>
          <a:lstStyle>
            <a:lvl1pPr>
              <a:defRPr/>
            </a:lvl1pPr>
          </a:lstStyle>
          <a:p>
            <a:pPr>
              <a:defRPr/>
            </a:pPr>
            <a:r>
              <a:rPr lang="en-US"/>
              <a:t>8-</a:t>
            </a:r>
            <a:fld id="{970DDADF-842B-4F4F-BFDF-779D3ECB25DC}"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7" name="Rectangle 9"/>
          <p:cNvSpPr>
            <a:spLocks noGrp="1" noChangeArrowheads="1"/>
          </p:cNvSpPr>
          <p:nvPr>
            <p:ph type="sldNum" sz="quarter" idx="12"/>
          </p:nvPr>
        </p:nvSpPr>
        <p:spPr>
          <a:ln/>
        </p:spPr>
        <p:txBody>
          <a:bodyPr/>
          <a:lstStyle>
            <a:lvl1pPr>
              <a:defRPr/>
            </a:lvl1pPr>
          </a:lstStyle>
          <a:p>
            <a:pPr>
              <a:defRPr/>
            </a:pPr>
            <a:r>
              <a:rPr lang="en-US"/>
              <a:t>8-</a:t>
            </a:r>
            <a:fld id="{0AC4C2A6-2C03-45BC-B4ED-0DF508AC4466}"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DD7"/>
        </a:solid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dirty="0">
                <a:solidFill>
                  <a:schemeClr val="tx1"/>
                </a:solidFill>
                <a:latin typeface="Arial" pitchFamily="34" charset="0"/>
                <a:cs typeface="+mn-cs"/>
              </a:defRPr>
            </a:lvl1pPr>
          </a:lstStyle>
          <a:p>
            <a:pPr>
              <a:defRPr/>
            </a:pPr>
            <a:endParaRPr lang="en-US"/>
          </a:p>
        </p:txBody>
      </p:sp>
      <p:sp>
        <p:nvSpPr>
          <p:cNvPr id="1032" name="Rectangle 8"/>
          <p:cNvSpPr>
            <a:spLocks noGrp="1" noChangeArrowheads="1"/>
          </p:cNvSpPr>
          <p:nvPr>
            <p:ph type="ftr" sz="quarter" idx="3"/>
          </p:nvPr>
        </p:nvSpPr>
        <p:spPr bwMode="auto">
          <a:xfrm>
            <a:off x="4953000" y="6553200"/>
            <a:ext cx="2895600" cy="3048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dirty="0" smtClean="0">
                <a:solidFill>
                  <a:schemeClr val="tx1"/>
                </a:solidFill>
                <a:latin typeface="Arial" pitchFamily="34" charset="0"/>
                <a:cs typeface="+mn-cs"/>
              </a:defRPr>
            </a:lvl1pPr>
          </a:lstStyle>
          <a:p>
            <a:pPr>
              <a:defRPr/>
            </a:pPr>
            <a:r>
              <a:rPr lang="en-US"/>
              <a:t>Copyright ©2014 by Pearson Education, Inc. All rights reserved. </a:t>
            </a:r>
          </a:p>
        </p:txBody>
      </p:sp>
      <p:sp>
        <p:nvSpPr>
          <p:cNvPr id="1033" name="Rectangle 9"/>
          <p:cNvSpPr>
            <a:spLocks noGrp="1" noChangeArrowheads="1"/>
          </p:cNvSpPr>
          <p:nvPr>
            <p:ph type="sldNum" sz="quarter" idx="4"/>
          </p:nvPr>
        </p:nvSpPr>
        <p:spPr bwMode="auto">
          <a:xfrm>
            <a:off x="6553200" y="6553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dirty="0">
                <a:solidFill>
                  <a:schemeClr val="tx1"/>
                </a:solidFill>
                <a:latin typeface="Arial" pitchFamily="34" charset="0"/>
                <a:cs typeface="+mn-cs"/>
              </a:defRPr>
            </a:lvl1pPr>
          </a:lstStyle>
          <a:p>
            <a:pPr>
              <a:defRPr/>
            </a:pPr>
            <a:r>
              <a:rPr lang="en-US"/>
              <a:t>8-</a:t>
            </a:r>
            <a:fld id="{CF0329AC-5186-408B-AAFA-F1501947AFC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hf hdr="0" dt="0"/>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pitchFamily="34" charset="0"/>
        </a:defRPr>
      </a:lvl2pPr>
      <a:lvl3pPr algn="ctr" rtl="0" eaLnBrk="0" fontAlgn="base" hangingPunct="0">
        <a:spcBef>
          <a:spcPct val="0"/>
        </a:spcBef>
        <a:spcAft>
          <a:spcPct val="0"/>
        </a:spcAft>
        <a:defRPr sz="3600" b="1">
          <a:solidFill>
            <a:schemeClr val="tx1"/>
          </a:solidFill>
          <a:latin typeface="Arial" pitchFamily="34" charset="0"/>
        </a:defRPr>
      </a:lvl3pPr>
      <a:lvl4pPr algn="ctr" rtl="0" eaLnBrk="0" fontAlgn="base" hangingPunct="0">
        <a:spcBef>
          <a:spcPct val="0"/>
        </a:spcBef>
        <a:spcAft>
          <a:spcPct val="0"/>
        </a:spcAft>
        <a:defRPr sz="3600" b="1">
          <a:solidFill>
            <a:schemeClr val="tx1"/>
          </a:solidFill>
          <a:latin typeface="Arial" pitchFamily="34" charset="0"/>
        </a:defRPr>
      </a:lvl4pPr>
      <a:lvl5pPr algn="ctr" rtl="0" eaLnBrk="0" fontAlgn="base" hangingPunct="0">
        <a:spcBef>
          <a:spcPct val="0"/>
        </a:spcBef>
        <a:spcAft>
          <a:spcPct val="0"/>
        </a:spcAft>
        <a:defRPr sz="3600" b="1">
          <a:solidFill>
            <a:schemeClr val="tx1"/>
          </a:solidFill>
          <a:latin typeface="Arial" pitchFamily="34" charset="0"/>
        </a:defRPr>
      </a:lvl5pPr>
      <a:lvl6pPr marL="457200" algn="ctr" rtl="0" eaLnBrk="0" fontAlgn="base" hangingPunct="0">
        <a:spcBef>
          <a:spcPct val="0"/>
        </a:spcBef>
        <a:spcAft>
          <a:spcPct val="0"/>
        </a:spcAft>
        <a:defRPr sz="3600" b="1">
          <a:solidFill>
            <a:schemeClr val="tx1"/>
          </a:solidFill>
          <a:latin typeface="Arial" pitchFamily="34" charset="0"/>
        </a:defRPr>
      </a:lvl6pPr>
      <a:lvl7pPr marL="914400" algn="ctr" rtl="0" eaLnBrk="0" fontAlgn="base" hangingPunct="0">
        <a:spcBef>
          <a:spcPct val="0"/>
        </a:spcBef>
        <a:spcAft>
          <a:spcPct val="0"/>
        </a:spcAft>
        <a:defRPr sz="3600" b="1">
          <a:solidFill>
            <a:schemeClr val="tx1"/>
          </a:solidFill>
          <a:latin typeface="Arial" pitchFamily="34" charset="0"/>
        </a:defRPr>
      </a:lvl7pPr>
      <a:lvl8pPr marL="1371600" algn="ctr" rtl="0" eaLnBrk="0" fontAlgn="base" hangingPunct="0">
        <a:spcBef>
          <a:spcPct val="0"/>
        </a:spcBef>
        <a:spcAft>
          <a:spcPct val="0"/>
        </a:spcAft>
        <a:defRPr sz="3600" b="1">
          <a:solidFill>
            <a:schemeClr val="tx1"/>
          </a:solidFill>
          <a:latin typeface="Arial" pitchFamily="34" charset="0"/>
        </a:defRPr>
      </a:lvl8pPr>
      <a:lvl9pPr marL="1828800" algn="ctr" rtl="0" eaLnBrk="0" fontAlgn="base" hangingPunct="0">
        <a:spcBef>
          <a:spcPct val="0"/>
        </a:spcBef>
        <a:spcAft>
          <a:spcPct val="0"/>
        </a:spcAft>
        <a:defRPr sz="3600" b="1">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9.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adage.com/pring/146495"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youtube.com/watch?v=P1oR4R_ctzE"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hyperlink" Target="http://www.youtube.com/watch?v=uDJyrVNtglw" TargetMode="External"/><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1"/>
          </p:nvPr>
        </p:nvSpPr>
        <p:spPr>
          <a:xfrm>
            <a:off x="3886200" y="6553200"/>
            <a:ext cx="2895600" cy="304800"/>
          </a:xfrm>
        </p:spPr>
        <p:txBody>
          <a:bodyPr/>
          <a:lstStyle/>
          <a:p>
            <a:pPr>
              <a:defRPr/>
            </a:pPr>
            <a:r>
              <a:rPr lang="en-US"/>
              <a:t>Copyright ©2014 by Pearson Education, Inc. All rights reserved. </a:t>
            </a:r>
          </a:p>
        </p:txBody>
      </p:sp>
      <p:sp>
        <p:nvSpPr>
          <p:cNvPr id="10243" name="Slide Number Placeholder 4"/>
          <p:cNvSpPr>
            <a:spLocks noGrp="1"/>
          </p:cNvSpPr>
          <p:nvPr>
            <p:ph type="sldNum" sz="quarter" idx="12"/>
          </p:nvPr>
        </p:nvSpPr>
        <p:spPr>
          <a:xfrm>
            <a:off x="3886200" y="6629400"/>
            <a:ext cx="5029200" cy="228600"/>
          </a:xfrm>
        </p:spPr>
        <p:txBody>
          <a:bodyPr/>
          <a:lstStyle/>
          <a:p>
            <a:pPr>
              <a:defRPr/>
            </a:pPr>
            <a:r>
              <a:rPr lang="en-US" smtClean="0"/>
              <a:t>8-</a:t>
            </a:r>
            <a:fld id="{0FB5C59C-BFD7-4729-9BFB-2EB40A6BF0CE}" type="slidenum">
              <a:rPr lang="en-US" smtClean="0"/>
              <a:pPr>
                <a:defRPr/>
              </a:pPr>
              <a:t>1</a:t>
            </a:fld>
            <a:endParaRPr lang="en-US" smtClean="0"/>
          </a:p>
        </p:txBody>
      </p:sp>
      <p:sp>
        <p:nvSpPr>
          <p:cNvPr id="16387" name="Rectangle 2"/>
          <p:cNvSpPr>
            <a:spLocks noChangeArrowheads="1"/>
          </p:cNvSpPr>
          <p:nvPr/>
        </p:nvSpPr>
        <p:spPr bwMode="auto">
          <a:xfrm>
            <a:off x="0" y="0"/>
            <a:ext cx="29718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16388"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16389" name="Text Box 4"/>
          <p:cNvSpPr txBox="1">
            <a:spLocks noChangeArrowheads="1"/>
          </p:cNvSpPr>
          <p:nvPr/>
        </p:nvSpPr>
        <p:spPr bwMode="auto">
          <a:xfrm>
            <a:off x="609600" y="533400"/>
            <a:ext cx="2133600" cy="2043113"/>
          </a:xfrm>
          <a:prstGeom prst="rect">
            <a:avLst/>
          </a:prstGeom>
          <a:noFill/>
          <a:ln w="12700">
            <a:noFill/>
            <a:miter lim="800000"/>
            <a:headEnd type="none" w="sm" len="sm"/>
            <a:tailEnd type="none" w="sm" len="sm"/>
          </a:ln>
        </p:spPr>
        <p:txBody>
          <a:bodyPr>
            <a:spAutoFit/>
          </a:bodyPr>
          <a:lstStyle/>
          <a:p>
            <a:pPr algn="ctr">
              <a:spcBef>
                <a:spcPct val="50000"/>
              </a:spcBef>
            </a:pPr>
            <a:r>
              <a:rPr lang="en-US" sz="12800">
                <a:solidFill>
                  <a:srgbClr val="CC3300"/>
                </a:solidFill>
              </a:rPr>
              <a:t>8</a:t>
            </a:r>
          </a:p>
        </p:txBody>
      </p:sp>
      <p:sp>
        <p:nvSpPr>
          <p:cNvPr id="16390" name="Text Box 5"/>
          <p:cNvSpPr txBox="1">
            <a:spLocks noChangeArrowheads="1"/>
          </p:cNvSpPr>
          <p:nvPr/>
        </p:nvSpPr>
        <p:spPr bwMode="auto">
          <a:xfrm>
            <a:off x="457200" y="1524000"/>
            <a:ext cx="8686800" cy="3786188"/>
          </a:xfrm>
          <a:prstGeom prst="rect">
            <a:avLst/>
          </a:prstGeom>
          <a:noFill/>
          <a:ln w="12700">
            <a:noFill/>
            <a:miter lim="800000"/>
            <a:headEnd type="none" w="sm" len="sm"/>
            <a:tailEnd type="none" w="sm" len="sm"/>
          </a:ln>
        </p:spPr>
        <p:txBody>
          <a:bodyPr>
            <a:spAutoFit/>
          </a:bodyPr>
          <a:lstStyle/>
          <a:p>
            <a:pPr algn="ctr"/>
            <a:r>
              <a:rPr lang="en-US" sz="3600" b="1">
                <a:solidFill>
                  <a:srgbClr val="FF3300"/>
                </a:solidFill>
              </a:rPr>
              <a:t>		   </a:t>
            </a:r>
            <a:r>
              <a:rPr lang="en-US" sz="6000" b="1">
                <a:solidFill>
                  <a:srgbClr val="CC3300"/>
                </a:solidFill>
              </a:rPr>
              <a:t>Chapter Eight</a:t>
            </a:r>
          </a:p>
          <a:p>
            <a:pPr algn="ctr"/>
            <a:endParaRPr lang="en-US" sz="3600" b="1">
              <a:solidFill>
                <a:srgbClr val="FF3300"/>
              </a:solidFill>
            </a:endParaRPr>
          </a:p>
          <a:p>
            <a:pPr algn="ctr"/>
            <a:endParaRPr lang="en-US" b="1">
              <a:solidFill>
                <a:srgbClr val="FF3300"/>
              </a:solidFill>
            </a:endParaRPr>
          </a:p>
          <a:p>
            <a:pPr algn="ctr"/>
            <a:r>
              <a:rPr lang="en-US" sz="6000" b="1">
                <a:solidFill>
                  <a:srgbClr val="CC3300"/>
                </a:solidFill>
              </a:rPr>
              <a:t>Traditional Media</a:t>
            </a:r>
          </a:p>
          <a:p>
            <a:pPr algn="ctr"/>
            <a:r>
              <a:rPr lang="en-US" sz="6000" b="1">
                <a:solidFill>
                  <a:srgbClr val="CC3300"/>
                </a:solidFill>
              </a:rPr>
              <a:t>Channels</a:t>
            </a:r>
            <a:endParaRPr lang="en-US" sz="4000" b="1">
              <a:solidFill>
                <a:srgbClr val="000099"/>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p:txBody>
          <a:bodyPr/>
          <a:lstStyle/>
          <a:p>
            <a:pPr>
              <a:defRPr/>
            </a:pPr>
            <a:r>
              <a:rPr lang="en-US"/>
              <a:t>Copyright ©2014 by Pearson Education, Inc. All rights reserved. </a:t>
            </a:r>
          </a:p>
        </p:txBody>
      </p:sp>
      <p:sp>
        <p:nvSpPr>
          <p:cNvPr id="19459" name="Slide Number Placeholder 5"/>
          <p:cNvSpPr>
            <a:spLocks noGrp="1"/>
          </p:cNvSpPr>
          <p:nvPr>
            <p:ph type="sldNum" sz="quarter" idx="12"/>
          </p:nvPr>
        </p:nvSpPr>
        <p:spPr>
          <a:xfrm>
            <a:off x="7010400" y="6553200"/>
            <a:ext cx="1905000" cy="457200"/>
          </a:xfrm>
        </p:spPr>
        <p:txBody>
          <a:bodyPr/>
          <a:lstStyle/>
          <a:p>
            <a:pPr>
              <a:defRPr/>
            </a:pPr>
            <a:r>
              <a:rPr lang="en-US" smtClean="0"/>
              <a:t>8-</a:t>
            </a:r>
            <a:fld id="{765F8811-9726-4253-9480-CAF75300E0CB}" type="slidenum">
              <a:rPr lang="en-US" smtClean="0"/>
              <a:pPr>
                <a:defRPr/>
              </a:pPr>
              <a:t>10</a:t>
            </a:fld>
            <a:endParaRPr lang="en-US" smtClean="0"/>
          </a:p>
        </p:txBody>
      </p:sp>
      <p:sp>
        <p:nvSpPr>
          <p:cNvPr id="34819" name="Rectangle 2"/>
          <p:cNvSpPr>
            <a:spLocks noGrp="1" noChangeArrowheads="1"/>
          </p:cNvSpPr>
          <p:nvPr>
            <p:ph type="title"/>
          </p:nvPr>
        </p:nvSpPr>
        <p:spPr>
          <a:xfrm>
            <a:off x="533400" y="304800"/>
            <a:ext cx="7772400" cy="1143000"/>
          </a:xfrm>
        </p:spPr>
        <p:txBody>
          <a:bodyPr/>
          <a:lstStyle/>
          <a:p>
            <a:r>
              <a:rPr lang="en-US" sz="6000" smtClean="0">
                <a:solidFill>
                  <a:schemeClr val="bg1"/>
                </a:solidFill>
              </a:rPr>
              <a:t>Media Planner</a:t>
            </a:r>
          </a:p>
        </p:txBody>
      </p:sp>
      <p:sp>
        <p:nvSpPr>
          <p:cNvPr id="34820"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34821"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34822"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34823" name="Rectangle 9"/>
          <p:cNvSpPr>
            <a:spLocks noChangeArrowheads="1"/>
          </p:cNvSpPr>
          <p:nvPr/>
        </p:nvSpPr>
        <p:spPr bwMode="auto">
          <a:xfrm>
            <a:off x="838200" y="2514600"/>
            <a:ext cx="2971800" cy="2438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en-US" sz="4800"/>
              <a:t>Target</a:t>
            </a:r>
          </a:p>
          <a:p>
            <a:pPr algn="ctr"/>
            <a:r>
              <a:rPr lang="en-US" sz="4800"/>
              <a:t>Market</a:t>
            </a:r>
          </a:p>
        </p:txBody>
      </p:sp>
      <p:sp>
        <p:nvSpPr>
          <p:cNvPr id="34824" name="Rectangle 11"/>
          <p:cNvSpPr>
            <a:spLocks noChangeArrowheads="1"/>
          </p:cNvSpPr>
          <p:nvPr/>
        </p:nvSpPr>
        <p:spPr bwMode="auto">
          <a:xfrm>
            <a:off x="5562600" y="1676400"/>
            <a:ext cx="2971800" cy="15240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en-US" sz="3200"/>
              <a:t>Media</a:t>
            </a:r>
          </a:p>
          <a:p>
            <a:pPr algn="ctr"/>
            <a:r>
              <a:rPr lang="en-US" sz="3200"/>
              <a:t>Audience</a:t>
            </a:r>
          </a:p>
          <a:p>
            <a:pPr algn="ctr"/>
            <a:r>
              <a:rPr lang="en-US" sz="3200"/>
              <a:t>Characteristics</a:t>
            </a:r>
          </a:p>
        </p:txBody>
      </p:sp>
      <p:sp>
        <p:nvSpPr>
          <p:cNvPr id="34825" name="Rectangle 12"/>
          <p:cNvSpPr>
            <a:spLocks noChangeArrowheads="1"/>
          </p:cNvSpPr>
          <p:nvPr/>
        </p:nvSpPr>
        <p:spPr bwMode="auto">
          <a:xfrm>
            <a:off x="5562600" y="4572000"/>
            <a:ext cx="2971800" cy="15240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en-US" sz="3200"/>
              <a:t>Media</a:t>
            </a:r>
          </a:p>
          <a:p>
            <a:pPr algn="ctr"/>
            <a:r>
              <a:rPr lang="en-US" sz="3200"/>
              <a:t>Audience</a:t>
            </a:r>
          </a:p>
          <a:p>
            <a:pPr algn="ctr"/>
            <a:r>
              <a:rPr lang="en-US" sz="3200"/>
              <a:t>Characteristics</a:t>
            </a:r>
          </a:p>
        </p:txBody>
      </p:sp>
      <p:sp>
        <p:nvSpPr>
          <p:cNvPr id="34826" name="Line 14"/>
          <p:cNvSpPr>
            <a:spLocks noChangeShapeType="1"/>
          </p:cNvSpPr>
          <p:nvPr/>
        </p:nvSpPr>
        <p:spPr bwMode="auto">
          <a:xfrm flipV="1">
            <a:off x="3810000" y="2590800"/>
            <a:ext cx="1752600" cy="762000"/>
          </a:xfrm>
          <a:prstGeom prst="line">
            <a:avLst/>
          </a:prstGeom>
          <a:noFill/>
          <a:ln w="57150">
            <a:solidFill>
              <a:schemeClr val="hlink"/>
            </a:solidFill>
            <a:round/>
            <a:headEnd type="triangle" w="med" len="med"/>
            <a:tailEnd type="triangle" w="med" len="med"/>
          </a:ln>
        </p:spPr>
        <p:txBody>
          <a:bodyPr/>
          <a:lstStyle/>
          <a:p>
            <a:endParaRPr lang="en-US"/>
          </a:p>
        </p:txBody>
      </p:sp>
      <p:sp>
        <p:nvSpPr>
          <p:cNvPr id="34827" name="Line 15"/>
          <p:cNvSpPr>
            <a:spLocks noChangeShapeType="1"/>
          </p:cNvSpPr>
          <p:nvPr/>
        </p:nvSpPr>
        <p:spPr bwMode="auto">
          <a:xfrm>
            <a:off x="3810000" y="4267200"/>
            <a:ext cx="1752600" cy="838200"/>
          </a:xfrm>
          <a:prstGeom prst="line">
            <a:avLst/>
          </a:prstGeom>
          <a:noFill/>
          <a:ln w="57150">
            <a:solidFill>
              <a:schemeClr val="hlink"/>
            </a:solidFill>
            <a:round/>
            <a:headEnd type="triangle" w="med" len="me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p:txBody>
          <a:bodyPr/>
          <a:lstStyle/>
          <a:p>
            <a:pPr>
              <a:defRPr/>
            </a:pPr>
            <a:r>
              <a:rPr lang="en-US"/>
              <a:t>Copyright ©2014 by Pearson Education, Inc. All rights reserved. </a:t>
            </a:r>
          </a:p>
        </p:txBody>
      </p:sp>
      <p:sp>
        <p:nvSpPr>
          <p:cNvPr id="20483" name="Slide Number Placeholder 5"/>
          <p:cNvSpPr>
            <a:spLocks noGrp="1"/>
          </p:cNvSpPr>
          <p:nvPr>
            <p:ph type="sldNum" sz="quarter" idx="12"/>
          </p:nvPr>
        </p:nvSpPr>
        <p:spPr>
          <a:xfrm>
            <a:off x="7010400" y="6553200"/>
            <a:ext cx="1905000" cy="457200"/>
          </a:xfrm>
        </p:spPr>
        <p:txBody>
          <a:bodyPr/>
          <a:lstStyle/>
          <a:p>
            <a:pPr>
              <a:defRPr/>
            </a:pPr>
            <a:r>
              <a:rPr lang="en-US" smtClean="0"/>
              <a:t>8-</a:t>
            </a:r>
            <a:fld id="{6813A480-748E-4919-94BF-0DE65E793236}" type="slidenum">
              <a:rPr lang="en-US" smtClean="0"/>
              <a:pPr>
                <a:defRPr/>
              </a:pPr>
              <a:t>11</a:t>
            </a:fld>
            <a:endParaRPr lang="en-US" smtClean="0"/>
          </a:p>
        </p:txBody>
      </p:sp>
      <p:sp>
        <p:nvSpPr>
          <p:cNvPr id="36867" name="Rectangle 1026"/>
          <p:cNvSpPr>
            <a:spLocks noGrp="1" noChangeArrowheads="1"/>
          </p:cNvSpPr>
          <p:nvPr>
            <p:ph type="title"/>
          </p:nvPr>
        </p:nvSpPr>
        <p:spPr>
          <a:xfrm>
            <a:off x="5105400" y="304800"/>
            <a:ext cx="3352800" cy="2057400"/>
          </a:xfrm>
        </p:spPr>
        <p:txBody>
          <a:bodyPr/>
          <a:lstStyle/>
          <a:p>
            <a:r>
              <a:rPr lang="en-US" sz="4800" smtClean="0">
                <a:solidFill>
                  <a:srgbClr val="FF0000"/>
                </a:solidFill>
              </a:rPr>
              <a:t>Media Planner</a:t>
            </a:r>
          </a:p>
        </p:txBody>
      </p:sp>
      <p:sp>
        <p:nvSpPr>
          <p:cNvPr id="36868" name="Text Box 1032"/>
          <p:cNvSpPr txBox="1">
            <a:spLocks noChangeArrowheads="1"/>
          </p:cNvSpPr>
          <p:nvPr/>
        </p:nvSpPr>
        <p:spPr bwMode="auto">
          <a:xfrm>
            <a:off x="5257800" y="2743200"/>
            <a:ext cx="3140075" cy="1917700"/>
          </a:xfrm>
          <a:prstGeom prst="rect">
            <a:avLst/>
          </a:prstGeom>
          <a:noFill/>
          <a:ln w="12700">
            <a:noFill/>
            <a:miter lim="800000"/>
            <a:headEnd type="none" w="sm" len="sm"/>
            <a:tailEnd type="none" w="sm" len="sm"/>
          </a:ln>
        </p:spPr>
        <p:txBody>
          <a:bodyPr>
            <a:spAutoFit/>
          </a:bodyPr>
          <a:lstStyle/>
          <a:p>
            <a:pPr eaLnBrk="0" hangingPunct="0"/>
            <a:r>
              <a:rPr lang="en-US">
                <a:solidFill>
                  <a:schemeClr val="tx1"/>
                </a:solidFill>
              </a:rPr>
              <a:t>An advertisement by New Balance placed in </a:t>
            </a:r>
            <a:r>
              <a:rPr lang="en-US" i="1">
                <a:solidFill>
                  <a:schemeClr val="tx1"/>
                </a:solidFill>
              </a:rPr>
              <a:t>Runner’s World</a:t>
            </a:r>
            <a:r>
              <a:rPr lang="en-US">
                <a:solidFill>
                  <a:schemeClr val="tx1"/>
                </a:solidFill>
              </a:rPr>
              <a:t> magazine by the media planner.</a:t>
            </a:r>
            <a:endParaRPr lang="en-US">
              <a:solidFill>
                <a:schemeClr val="accent2"/>
              </a:solidFill>
            </a:endParaRPr>
          </a:p>
        </p:txBody>
      </p:sp>
      <p:sp>
        <p:nvSpPr>
          <p:cNvPr id="36869" name="Rectangle 103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pic>
        <p:nvPicPr>
          <p:cNvPr id="36870" name="Picture 1"/>
          <p:cNvPicPr>
            <a:picLocks noChangeAspect="1"/>
          </p:cNvPicPr>
          <p:nvPr/>
        </p:nvPicPr>
        <p:blipFill>
          <a:blip r:embed="rId3"/>
          <a:srcRect/>
          <a:stretch>
            <a:fillRect/>
          </a:stretch>
        </p:blipFill>
        <p:spPr bwMode="auto">
          <a:xfrm>
            <a:off x="76200" y="39688"/>
            <a:ext cx="4724400" cy="6540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p:txBody>
          <a:bodyPr/>
          <a:lstStyle/>
          <a:p>
            <a:pPr>
              <a:defRPr/>
            </a:pPr>
            <a:r>
              <a:rPr lang="en-US"/>
              <a:t>Copyright ©2014 by Pearson Education, Inc. All rights reserved. </a:t>
            </a:r>
          </a:p>
        </p:txBody>
      </p:sp>
      <p:sp>
        <p:nvSpPr>
          <p:cNvPr id="21507" name="Slide Number Placeholder 5"/>
          <p:cNvSpPr>
            <a:spLocks noGrp="1"/>
          </p:cNvSpPr>
          <p:nvPr>
            <p:ph type="sldNum" sz="quarter" idx="12"/>
          </p:nvPr>
        </p:nvSpPr>
        <p:spPr>
          <a:xfrm>
            <a:off x="7010400" y="6553200"/>
            <a:ext cx="1905000" cy="457200"/>
          </a:xfrm>
        </p:spPr>
        <p:txBody>
          <a:bodyPr/>
          <a:lstStyle/>
          <a:p>
            <a:pPr>
              <a:defRPr/>
            </a:pPr>
            <a:r>
              <a:rPr lang="en-US" smtClean="0"/>
              <a:t>8-</a:t>
            </a:r>
            <a:fld id="{FCD85C21-DCE7-4422-A1A8-FE87EA19D075}" type="slidenum">
              <a:rPr lang="en-US" smtClean="0"/>
              <a:pPr>
                <a:defRPr/>
              </a:pPr>
              <a:t>12</a:t>
            </a:fld>
            <a:endParaRPr lang="en-US" smtClean="0"/>
          </a:p>
        </p:txBody>
      </p:sp>
      <p:sp>
        <p:nvSpPr>
          <p:cNvPr id="38915" name="Rectangle 2"/>
          <p:cNvSpPr>
            <a:spLocks noGrp="1" noChangeArrowheads="1"/>
          </p:cNvSpPr>
          <p:nvPr>
            <p:ph type="title"/>
          </p:nvPr>
        </p:nvSpPr>
        <p:spPr>
          <a:xfrm>
            <a:off x="838200" y="228600"/>
            <a:ext cx="8001000" cy="1143000"/>
          </a:xfrm>
        </p:spPr>
        <p:txBody>
          <a:bodyPr/>
          <a:lstStyle/>
          <a:p>
            <a:r>
              <a:rPr lang="en-US" sz="6000" smtClean="0">
                <a:solidFill>
                  <a:schemeClr val="bg1"/>
                </a:solidFill>
              </a:rPr>
              <a:t>Media Buyers</a:t>
            </a:r>
          </a:p>
        </p:txBody>
      </p:sp>
      <p:sp>
        <p:nvSpPr>
          <p:cNvPr id="38916" name="Rectangle 3"/>
          <p:cNvSpPr>
            <a:spLocks noGrp="1" noChangeArrowheads="1"/>
          </p:cNvSpPr>
          <p:nvPr>
            <p:ph type="body" idx="1"/>
          </p:nvPr>
        </p:nvSpPr>
        <p:spPr>
          <a:xfrm>
            <a:off x="1143000" y="1600200"/>
            <a:ext cx="7696200" cy="3962400"/>
          </a:xfrm>
        </p:spPr>
        <p:txBody>
          <a:bodyPr/>
          <a:lstStyle/>
          <a:p>
            <a:pPr>
              <a:lnSpc>
                <a:spcPct val="90000"/>
              </a:lnSpc>
            </a:pPr>
            <a:r>
              <a:rPr lang="en-US" sz="2400" smtClean="0"/>
              <a:t>Purchases space, negotiates rates</a:t>
            </a:r>
          </a:p>
          <a:p>
            <a:pPr>
              <a:lnSpc>
                <a:spcPct val="90000"/>
              </a:lnSpc>
            </a:pPr>
            <a:r>
              <a:rPr lang="en-US" sz="2400" smtClean="0"/>
              <a:t>Placement important consideration</a:t>
            </a:r>
          </a:p>
          <a:p>
            <a:pPr>
              <a:lnSpc>
                <a:spcPct val="90000"/>
              </a:lnSpc>
            </a:pPr>
            <a:r>
              <a:rPr lang="en-US" sz="2400" smtClean="0"/>
              <a:t>Little connection between agency size and price</a:t>
            </a:r>
          </a:p>
          <a:p>
            <a:pPr>
              <a:lnSpc>
                <a:spcPct val="90000"/>
              </a:lnSpc>
            </a:pPr>
            <a:r>
              <a:rPr lang="en-US" sz="2400" smtClean="0"/>
              <a:t>Spot ad – one time placement</a:t>
            </a:r>
          </a:p>
          <a:p>
            <a:pPr>
              <a:lnSpc>
                <a:spcPct val="90000"/>
              </a:lnSpc>
            </a:pPr>
            <a:r>
              <a:rPr lang="en-US" sz="2400" smtClean="0"/>
              <a:t>Effectiveness related to</a:t>
            </a:r>
          </a:p>
          <a:p>
            <a:pPr lvl="1">
              <a:lnSpc>
                <a:spcPct val="90000"/>
              </a:lnSpc>
            </a:pPr>
            <a:r>
              <a:rPr lang="en-US" sz="2000" smtClean="0"/>
              <a:t>Quality of media choices</a:t>
            </a:r>
          </a:p>
          <a:p>
            <a:pPr lvl="1">
              <a:lnSpc>
                <a:spcPct val="90000"/>
              </a:lnSpc>
            </a:pPr>
            <a:r>
              <a:rPr lang="en-US" sz="2000" smtClean="0"/>
              <a:t>Creativity</a:t>
            </a:r>
          </a:p>
          <a:p>
            <a:pPr lvl="1">
              <a:lnSpc>
                <a:spcPct val="90000"/>
              </a:lnSpc>
            </a:pPr>
            <a:r>
              <a:rPr lang="en-US" sz="2000" smtClean="0"/>
              <a:t>Financial stewardship</a:t>
            </a:r>
          </a:p>
          <a:p>
            <a:pPr lvl="1">
              <a:lnSpc>
                <a:spcPct val="90000"/>
              </a:lnSpc>
            </a:pPr>
            <a:r>
              <a:rPr lang="en-US" sz="2000" smtClean="0"/>
              <a:t>Agency’s culture and track record</a:t>
            </a:r>
          </a:p>
          <a:p>
            <a:pPr lvl="1">
              <a:lnSpc>
                <a:spcPct val="90000"/>
              </a:lnSpc>
            </a:pPr>
            <a:r>
              <a:rPr lang="en-US" sz="2000" smtClean="0"/>
              <a:t>Relationship with media reps</a:t>
            </a:r>
          </a:p>
        </p:txBody>
      </p:sp>
      <p:sp>
        <p:nvSpPr>
          <p:cNvPr id="38917"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38918"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38919"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pic>
        <p:nvPicPr>
          <p:cNvPr id="38920" name="Picture 1"/>
          <p:cNvPicPr>
            <a:picLocks noChangeAspect="1"/>
          </p:cNvPicPr>
          <p:nvPr/>
        </p:nvPicPr>
        <p:blipFill>
          <a:blip r:embed="rId3"/>
          <a:srcRect/>
          <a:stretch>
            <a:fillRect/>
          </a:stretch>
        </p:blipFill>
        <p:spPr bwMode="auto">
          <a:xfrm>
            <a:off x="6072188" y="2819400"/>
            <a:ext cx="2767012" cy="3584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p:txBody>
          <a:bodyPr/>
          <a:lstStyle/>
          <a:p>
            <a:pPr>
              <a:defRPr/>
            </a:pPr>
            <a:r>
              <a:rPr lang="en-US"/>
              <a:t>Copyright ©2014 by Pearson Education, Inc. All rights reserved. </a:t>
            </a:r>
          </a:p>
        </p:txBody>
      </p:sp>
      <p:sp>
        <p:nvSpPr>
          <p:cNvPr id="22531" name="Slide Number Placeholder 5"/>
          <p:cNvSpPr>
            <a:spLocks noGrp="1"/>
          </p:cNvSpPr>
          <p:nvPr>
            <p:ph type="sldNum" sz="quarter" idx="12"/>
          </p:nvPr>
        </p:nvSpPr>
        <p:spPr>
          <a:xfrm>
            <a:off x="7010400" y="6553200"/>
            <a:ext cx="1905000" cy="457200"/>
          </a:xfrm>
        </p:spPr>
        <p:txBody>
          <a:bodyPr/>
          <a:lstStyle/>
          <a:p>
            <a:pPr>
              <a:defRPr/>
            </a:pPr>
            <a:r>
              <a:rPr lang="en-US" smtClean="0"/>
              <a:t>8-</a:t>
            </a:r>
            <a:fld id="{A4136F40-48CB-40A9-AC1A-09EC12DB97F0}" type="slidenum">
              <a:rPr lang="en-US" smtClean="0"/>
              <a:pPr>
                <a:defRPr/>
              </a:pPr>
              <a:t>13</a:t>
            </a:fld>
            <a:endParaRPr lang="en-US" smtClean="0"/>
          </a:p>
        </p:txBody>
      </p:sp>
      <p:sp>
        <p:nvSpPr>
          <p:cNvPr id="40963" name="Rectangle 2"/>
          <p:cNvSpPr>
            <a:spLocks noGrp="1" noChangeArrowheads="1"/>
          </p:cNvSpPr>
          <p:nvPr>
            <p:ph type="title"/>
          </p:nvPr>
        </p:nvSpPr>
        <p:spPr>
          <a:xfrm>
            <a:off x="685800" y="0"/>
            <a:ext cx="8229600" cy="914400"/>
          </a:xfrm>
        </p:spPr>
        <p:txBody>
          <a:bodyPr/>
          <a:lstStyle/>
          <a:p>
            <a:r>
              <a:rPr lang="en-US" sz="4800" smtClean="0">
                <a:solidFill>
                  <a:srgbClr val="FF0000"/>
                </a:solidFill>
              </a:rPr>
              <a:t>Advertising Terminology</a:t>
            </a:r>
          </a:p>
        </p:txBody>
      </p:sp>
      <p:sp>
        <p:nvSpPr>
          <p:cNvPr id="40964" name="Rectangle 3"/>
          <p:cNvSpPr>
            <a:spLocks noGrp="1" noChangeArrowheads="1"/>
          </p:cNvSpPr>
          <p:nvPr>
            <p:ph type="body" idx="1"/>
          </p:nvPr>
        </p:nvSpPr>
        <p:spPr>
          <a:xfrm>
            <a:off x="2209800" y="1447800"/>
            <a:ext cx="5257800" cy="3962400"/>
          </a:xfrm>
        </p:spPr>
        <p:txBody>
          <a:bodyPr/>
          <a:lstStyle/>
          <a:p>
            <a:r>
              <a:rPr lang="en-US" sz="2000" b="1" smtClean="0">
                <a:solidFill>
                  <a:schemeClr val="bg1"/>
                </a:solidFill>
              </a:rPr>
              <a:t>Reach</a:t>
            </a:r>
          </a:p>
          <a:p>
            <a:pPr lvl="1"/>
            <a:r>
              <a:rPr lang="en-US" sz="1800" smtClean="0"/>
              <a:t>Number in target audience exposed</a:t>
            </a:r>
          </a:p>
          <a:p>
            <a:pPr lvl="1"/>
            <a:r>
              <a:rPr lang="en-US" sz="1800" smtClean="0"/>
              <a:t>Typically 4-week period</a:t>
            </a:r>
          </a:p>
          <a:p>
            <a:r>
              <a:rPr lang="en-US" sz="2000" b="1" smtClean="0">
                <a:solidFill>
                  <a:schemeClr val="bg1"/>
                </a:solidFill>
              </a:rPr>
              <a:t>Frequency</a:t>
            </a:r>
          </a:p>
          <a:p>
            <a:pPr lvl="1"/>
            <a:r>
              <a:rPr lang="en-US" sz="1800" smtClean="0"/>
              <a:t>Average number of exposures</a:t>
            </a:r>
          </a:p>
          <a:p>
            <a:r>
              <a:rPr lang="en-US" sz="2000" b="1" smtClean="0">
                <a:solidFill>
                  <a:schemeClr val="bg1"/>
                </a:solidFill>
              </a:rPr>
              <a:t>Opportunities to see (OTS)</a:t>
            </a:r>
          </a:p>
          <a:p>
            <a:pPr lvl="1"/>
            <a:r>
              <a:rPr lang="en-US" sz="1800" smtClean="0"/>
              <a:t>Cumulative exposures</a:t>
            </a:r>
          </a:p>
          <a:p>
            <a:pPr lvl="1"/>
            <a:r>
              <a:rPr lang="en-US" sz="1800" smtClean="0"/>
              <a:t>Placements x frequency</a:t>
            </a:r>
          </a:p>
          <a:p>
            <a:r>
              <a:rPr lang="en-US" sz="2000" b="1" smtClean="0">
                <a:solidFill>
                  <a:schemeClr val="bg1"/>
                </a:solidFill>
              </a:rPr>
              <a:t>Gross rating points (GRPs)</a:t>
            </a:r>
          </a:p>
          <a:p>
            <a:pPr lvl="1"/>
            <a:r>
              <a:rPr lang="en-US" sz="1800" smtClean="0"/>
              <a:t>Measures impact of intensity of media plan</a:t>
            </a:r>
          </a:p>
          <a:p>
            <a:pPr lvl="1"/>
            <a:r>
              <a:rPr lang="en-US" sz="1800" smtClean="0"/>
              <a:t>Vehicle rating x OTS </a:t>
            </a:r>
            <a:r>
              <a:rPr lang="en-US" sz="1600" smtClean="0"/>
              <a:t>(number of insertions)</a:t>
            </a:r>
            <a:endParaRPr lang="en-US" sz="1800" smtClean="0"/>
          </a:p>
        </p:txBody>
      </p:sp>
      <p:sp>
        <p:nvSpPr>
          <p:cNvPr id="40965"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40966"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40967"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pic>
        <p:nvPicPr>
          <p:cNvPr id="40968" name="Picture 1"/>
          <p:cNvPicPr>
            <a:picLocks noChangeAspect="1"/>
          </p:cNvPicPr>
          <p:nvPr/>
        </p:nvPicPr>
        <p:blipFill>
          <a:blip r:embed="rId3"/>
          <a:srcRect/>
          <a:stretch>
            <a:fillRect/>
          </a:stretch>
        </p:blipFill>
        <p:spPr bwMode="auto">
          <a:xfrm>
            <a:off x="838200" y="1174750"/>
            <a:ext cx="1287463" cy="5073650"/>
          </a:xfrm>
          <a:prstGeom prst="rect">
            <a:avLst/>
          </a:prstGeom>
          <a:noFill/>
          <a:ln w="9525">
            <a:noFill/>
            <a:miter lim="800000"/>
            <a:headEnd/>
            <a:tailEnd/>
          </a:ln>
        </p:spPr>
      </p:pic>
      <p:pic>
        <p:nvPicPr>
          <p:cNvPr id="40969" name="Picture 2"/>
          <p:cNvPicPr>
            <a:picLocks noChangeAspect="1"/>
          </p:cNvPicPr>
          <p:nvPr/>
        </p:nvPicPr>
        <p:blipFill>
          <a:blip r:embed="rId4"/>
          <a:srcRect/>
          <a:stretch>
            <a:fillRect/>
          </a:stretch>
        </p:blipFill>
        <p:spPr bwMode="auto">
          <a:xfrm>
            <a:off x="7523163" y="1066800"/>
            <a:ext cx="1316037" cy="518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p:txBody>
          <a:bodyPr/>
          <a:lstStyle/>
          <a:p>
            <a:pPr>
              <a:defRPr/>
            </a:pPr>
            <a:r>
              <a:rPr lang="en-US"/>
              <a:t>Copyright ©2014 by Pearson Education, Inc. All rights reserved. </a:t>
            </a:r>
          </a:p>
        </p:txBody>
      </p:sp>
      <p:sp>
        <p:nvSpPr>
          <p:cNvPr id="22531" name="Slide Number Placeholder 5"/>
          <p:cNvSpPr>
            <a:spLocks noGrp="1"/>
          </p:cNvSpPr>
          <p:nvPr>
            <p:ph type="sldNum" sz="quarter" idx="12"/>
          </p:nvPr>
        </p:nvSpPr>
        <p:spPr>
          <a:xfrm>
            <a:off x="7010400" y="6553200"/>
            <a:ext cx="1905000" cy="457200"/>
          </a:xfrm>
        </p:spPr>
        <p:txBody>
          <a:bodyPr/>
          <a:lstStyle/>
          <a:p>
            <a:pPr>
              <a:defRPr/>
            </a:pPr>
            <a:r>
              <a:rPr lang="en-US" smtClean="0"/>
              <a:t>8-</a:t>
            </a:r>
            <a:fld id="{0967FA4C-F801-44EB-9A03-83EB8109FB96}" type="slidenum">
              <a:rPr lang="en-US" smtClean="0"/>
              <a:pPr>
                <a:defRPr/>
              </a:pPr>
              <a:t>14</a:t>
            </a:fld>
            <a:endParaRPr lang="en-US" smtClean="0"/>
          </a:p>
        </p:txBody>
      </p:sp>
      <p:sp>
        <p:nvSpPr>
          <p:cNvPr id="43011" name="Rectangle 2"/>
          <p:cNvSpPr>
            <a:spLocks noGrp="1" noChangeArrowheads="1"/>
          </p:cNvSpPr>
          <p:nvPr>
            <p:ph type="title"/>
          </p:nvPr>
        </p:nvSpPr>
        <p:spPr>
          <a:xfrm>
            <a:off x="685800" y="0"/>
            <a:ext cx="8229600" cy="914400"/>
          </a:xfrm>
        </p:spPr>
        <p:txBody>
          <a:bodyPr/>
          <a:lstStyle/>
          <a:p>
            <a:r>
              <a:rPr lang="en-US" sz="4800" smtClean="0">
                <a:solidFill>
                  <a:srgbClr val="FF0000"/>
                </a:solidFill>
              </a:rPr>
              <a:t>Advertising Terminology</a:t>
            </a:r>
          </a:p>
        </p:txBody>
      </p:sp>
      <p:sp>
        <p:nvSpPr>
          <p:cNvPr id="43012" name="Rectangle 3"/>
          <p:cNvSpPr>
            <a:spLocks noGrp="1" noChangeArrowheads="1"/>
          </p:cNvSpPr>
          <p:nvPr>
            <p:ph type="body" idx="1"/>
          </p:nvPr>
        </p:nvSpPr>
        <p:spPr>
          <a:xfrm>
            <a:off x="609600" y="1066800"/>
            <a:ext cx="8229600" cy="5181600"/>
          </a:xfrm>
        </p:spPr>
        <p:txBody>
          <a:bodyPr/>
          <a:lstStyle/>
          <a:p>
            <a:pPr indent="0">
              <a:spcBef>
                <a:spcPct val="0"/>
              </a:spcBef>
            </a:pPr>
            <a:r>
              <a:rPr lang="en-US" sz="2400" b="1" smtClean="0">
                <a:solidFill>
                  <a:schemeClr val="bg1"/>
                </a:solidFill>
              </a:rPr>
              <a:t>Costs</a:t>
            </a:r>
          </a:p>
          <a:p>
            <a:pPr lvl="1" indent="0">
              <a:spcBef>
                <a:spcPct val="0"/>
              </a:spcBef>
            </a:pPr>
            <a:r>
              <a:rPr lang="en-US" sz="2000" smtClean="0"/>
              <a:t>Cost per thousand (CPM)</a:t>
            </a:r>
          </a:p>
          <a:p>
            <a:pPr lvl="1" indent="0">
              <a:spcBef>
                <a:spcPct val="0"/>
              </a:spcBef>
            </a:pPr>
            <a:r>
              <a:rPr lang="en-US" sz="2000" smtClean="0"/>
              <a:t>CPM allows for cost comparisons</a:t>
            </a:r>
          </a:p>
          <a:p>
            <a:pPr indent="0">
              <a:spcBef>
                <a:spcPct val="0"/>
              </a:spcBef>
            </a:pPr>
            <a:r>
              <a:rPr lang="en-US" sz="2400" b="1" smtClean="0">
                <a:solidFill>
                  <a:schemeClr val="bg1"/>
                </a:solidFill>
              </a:rPr>
              <a:t>Ratings and Cost per Rating Point (CPRP)</a:t>
            </a:r>
          </a:p>
          <a:p>
            <a:pPr lvl="1" indent="0">
              <a:spcBef>
                <a:spcPct val="0"/>
              </a:spcBef>
            </a:pPr>
            <a:r>
              <a:rPr lang="en-US" sz="2000" smtClean="0"/>
              <a:t>Ratings measure percent of target market exposed by medium</a:t>
            </a:r>
          </a:p>
          <a:p>
            <a:pPr lvl="1" indent="0">
              <a:spcBef>
                <a:spcPct val="0"/>
              </a:spcBef>
            </a:pPr>
            <a:r>
              <a:rPr lang="en-US" sz="2000" smtClean="0"/>
              <a:t>CPRP allows for comparison across media</a:t>
            </a:r>
          </a:p>
          <a:p>
            <a:pPr lvl="1" indent="0">
              <a:spcBef>
                <a:spcPct val="0"/>
              </a:spcBef>
            </a:pPr>
            <a:r>
              <a:rPr lang="en-US" sz="2000" smtClean="0"/>
              <a:t>Cost of media buy / vehicle’s rating</a:t>
            </a:r>
          </a:p>
          <a:p>
            <a:pPr lvl="1" indent="0">
              <a:spcBef>
                <a:spcPct val="0"/>
              </a:spcBef>
            </a:pPr>
            <a:r>
              <a:rPr lang="en-US" sz="2000" smtClean="0"/>
              <a:t>Weighted CPM</a:t>
            </a:r>
          </a:p>
          <a:p>
            <a:pPr indent="0">
              <a:spcBef>
                <a:spcPct val="0"/>
              </a:spcBef>
            </a:pPr>
            <a:r>
              <a:rPr lang="en-US" sz="2400" b="1" smtClean="0">
                <a:solidFill>
                  <a:schemeClr val="bg1"/>
                </a:solidFill>
              </a:rPr>
              <a:t>Continuity</a:t>
            </a:r>
          </a:p>
          <a:p>
            <a:pPr lvl="1" indent="0">
              <a:spcBef>
                <a:spcPct val="0"/>
              </a:spcBef>
            </a:pPr>
            <a:r>
              <a:rPr lang="en-US" sz="2000" smtClean="0"/>
              <a:t>Continuous campaign</a:t>
            </a:r>
          </a:p>
          <a:p>
            <a:pPr lvl="1" indent="0">
              <a:spcBef>
                <a:spcPct val="0"/>
              </a:spcBef>
            </a:pPr>
            <a:r>
              <a:rPr lang="en-US" sz="2000" smtClean="0"/>
              <a:t>Pulsating campaign</a:t>
            </a:r>
          </a:p>
          <a:p>
            <a:pPr lvl="1" indent="0">
              <a:spcBef>
                <a:spcPct val="0"/>
              </a:spcBef>
            </a:pPr>
            <a:r>
              <a:rPr lang="en-US" sz="2000" smtClean="0"/>
              <a:t>Flighting (or discontinuous) campaign</a:t>
            </a:r>
          </a:p>
          <a:p>
            <a:pPr indent="0">
              <a:spcBef>
                <a:spcPct val="0"/>
              </a:spcBef>
            </a:pPr>
            <a:r>
              <a:rPr lang="en-US" sz="2400" b="1" smtClean="0">
                <a:solidFill>
                  <a:schemeClr val="bg1"/>
                </a:solidFill>
              </a:rPr>
              <a:t>Impressions</a:t>
            </a:r>
          </a:p>
          <a:p>
            <a:pPr lvl="1" indent="0">
              <a:spcBef>
                <a:spcPct val="0"/>
              </a:spcBef>
            </a:pPr>
            <a:r>
              <a:rPr lang="en-US" sz="2000" smtClean="0"/>
              <a:t>Gross impressions – total audience exposed to ad</a:t>
            </a:r>
          </a:p>
        </p:txBody>
      </p:sp>
      <p:sp>
        <p:nvSpPr>
          <p:cNvPr id="43013"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43014"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43015"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a:lstStyle/>
          <a:p>
            <a:pPr>
              <a:defRPr/>
            </a:pPr>
            <a:endParaRPr lang="en-US" dirty="0">
              <a:latin typeface="Arial" pitchFamily="34" charset="0"/>
              <a:cs typeface="Arial" pitchFamily="34" charset="0"/>
            </a:endParaRPr>
          </a:p>
        </p:txBody>
      </p:sp>
      <p:sp>
        <p:nvSpPr>
          <p:cNvPr id="1027" name="Footer Placeholder 4"/>
          <p:cNvSpPr>
            <a:spLocks noGrp="1"/>
          </p:cNvSpPr>
          <p:nvPr>
            <p:ph type="ftr" sz="quarter" idx="11"/>
          </p:nvPr>
        </p:nvSpPr>
        <p:spPr/>
        <p:txBody>
          <a:bodyPr/>
          <a:lstStyle/>
          <a:p>
            <a:pPr>
              <a:defRPr/>
            </a:pPr>
            <a:r>
              <a:rPr lang="en-US"/>
              <a:t>Copyright ©2014 by Pearson Education, Inc. All rights reserved. </a:t>
            </a:r>
          </a:p>
        </p:txBody>
      </p:sp>
      <p:sp>
        <p:nvSpPr>
          <p:cNvPr id="1028" name="Slide Number Placeholder 5"/>
          <p:cNvSpPr>
            <a:spLocks noGrp="1"/>
          </p:cNvSpPr>
          <p:nvPr>
            <p:ph type="sldNum" sz="quarter" idx="12"/>
          </p:nvPr>
        </p:nvSpPr>
        <p:spPr>
          <a:xfrm>
            <a:off x="7010400" y="6553200"/>
            <a:ext cx="1905000" cy="457200"/>
          </a:xfrm>
        </p:spPr>
        <p:txBody>
          <a:bodyPr/>
          <a:lstStyle/>
          <a:p>
            <a:pPr>
              <a:defRPr/>
            </a:pPr>
            <a:r>
              <a:rPr lang="en-US" smtClean="0"/>
              <a:t>8-</a:t>
            </a:r>
            <a:fld id="{2F2635F9-3749-4175-AAE9-3CE4CFDBDD32}" type="slidenum">
              <a:rPr lang="en-US" smtClean="0"/>
              <a:pPr>
                <a:defRPr/>
              </a:pPr>
              <a:t>15</a:t>
            </a:fld>
            <a:endParaRPr lang="en-US" smtClean="0"/>
          </a:p>
        </p:txBody>
      </p:sp>
      <p:sp>
        <p:nvSpPr>
          <p:cNvPr id="45060" name="Rectangle 5"/>
          <p:cNvSpPr>
            <a:spLocks noChangeArrowheads="1"/>
          </p:cNvSpPr>
          <p:nvPr/>
        </p:nvSpPr>
        <p:spPr bwMode="auto">
          <a:xfrm>
            <a:off x="0" y="0"/>
            <a:ext cx="838200" cy="1828800"/>
          </a:xfrm>
          <a:prstGeom prst="rect">
            <a:avLst/>
          </a:prstGeom>
          <a:solidFill>
            <a:srgbClr val="FF9900"/>
          </a:solidFill>
          <a:ln w="12700">
            <a:noFill/>
            <a:miter lim="800000"/>
            <a:headEnd type="none" w="sm" len="sm"/>
            <a:tailEnd type="none" w="sm" len="sm"/>
          </a:ln>
        </p:spPr>
        <p:txBody>
          <a:bodyPr wrap="none" anchor="ctr"/>
          <a:lstStyle/>
          <a:p>
            <a:endParaRPr lang="en-US"/>
          </a:p>
        </p:txBody>
      </p:sp>
      <p:grpSp>
        <p:nvGrpSpPr>
          <p:cNvPr id="45061" name="Group 11"/>
          <p:cNvGrpSpPr>
            <a:grpSpLocks/>
          </p:cNvGrpSpPr>
          <p:nvPr/>
        </p:nvGrpSpPr>
        <p:grpSpPr bwMode="auto">
          <a:xfrm>
            <a:off x="457200" y="228600"/>
            <a:ext cx="5562600" cy="1295400"/>
            <a:chOff x="533400" y="228600"/>
            <a:chExt cx="5562600" cy="1219200"/>
          </a:xfrm>
        </p:grpSpPr>
        <p:sp>
          <p:nvSpPr>
            <p:cNvPr id="45065" name="Rectangle 6"/>
            <p:cNvSpPr>
              <a:spLocks noChangeArrowheads="1"/>
            </p:cNvSpPr>
            <p:nvPr/>
          </p:nvSpPr>
          <p:spPr bwMode="auto">
            <a:xfrm>
              <a:off x="533400" y="228600"/>
              <a:ext cx="5562600" cy="609600"/>
            </a:xfrm>
            <a:prstGeom prst="rect">
              <a:avLst/>
            </a:prstGeom>
            <a:solidFill>
              <a:srgbClr val="333399"/>
            </a:solidFill>
            <a:ln w="12700">
              <a:noFill/>
              <a:miter lim="800000"/>
              <a:headEnd type="none" w="sm" len="sm"/>
              <a:tailEnd type="none" w="sm" len="sm"/>
            </a:ln>
          </p:spPr>
          <p:txBody>
            <a:bodyPr wrap="none" anchor="ctr"/>
            <a:lstStyle/>
            <a:p>
              <a:endParaRPr lang="en-US"/>
            </a:p>
          </p:txBody>
        </p:sp>
        <p:sp>
          <p:nvSpPr>
            <p:cNvPr id="45066" name="Rectangle 7"/>
            <p:cNvSpPr>
              <a:spLocks noChangeArrowheads="1"/>
            </p:cNvSpPr>
            <p:nvPr/>
          </p:nvSpPr>
          <p:spPr bwMode="auto">
            <a:xfrm>
              <a:off x="533400" y="838200"/>
              <a:ext cx="5562600" cy="609600"/>
            </a:xfrm>
            <a:prstGeom prst="rect">
              <a:avLst/>
            </a:prstGeom>
            <a:solidFill>
              <a:srgbClr val="99FF66"/>
            </a:solidFill>
            <a:ln w="12700">
              <a:noFill/>
              <a:miter lim="800000"/>
              <a:headEnd type="none" w="sm" len="sm"/>
              <a:tailEnd type="none" w="sm" len="sm"/>
            </a:ln>
          </p:spPr>
          <p:txBody>
            <a:bodyPr wrap="none" anchor="ctr"/>
            <a:lstStyle/>
            <a:p>
              <a:endParaRPr lang="en-US"/>
            </a:p>
          </p:txBody>
        </p:sp>
      </p:grpSp>
      <p:sp>
        <p:nvSpPr>
          <p:cNvPr id="16" name="Title 1"/>
          <p:cNvSpPr txBox="1">
            <a:spLocks/>
          </p:cNvSpPr>
          <p:nvPr/>
        </p:nvSpPr>
        <p:spPr bwMode="auto">
          <a:xfrm>
            <a:off x="533400" y="228600"/>
            <a:ext cx="5410200" cy="609600"/>
          </a:xfrm>
          <a:prstGeom prst="rect">
            <a:avLst/>
          </a:prstGeom>
          <a:noFill/>
          <a:ln w="9525">
            <a:noFill/>
            <a:miter lim="800000"/>
            <a:headEnd/>
            <a:tailEnd/>
          </a:ln>
        </p:spPr>
        <p:txBody>
          <a:bodyPr lIns="92075" tIns="46038" rIns="92075" bIns="46038" anchor="ctr"/>
          <a:lstStyle/>
          <a:p>
            <a:pPr eaLnBrk="0" hangingPunct="0">
              <a:defRPr/>
            </a:pPr>
            <a:r>
              <a:rPr lang="en-US" sz="2800" b="1" kern="0" dirty="0">
                <a:solidFill>
                  <a:srgbClr val="F9FDD7"/>
                </a:solidFill>
                <a:latin typeface="+mj-lt"/>
                <a:ea typeface="+mj-ea"/>
                <a:cs typeface="+mj-cs"/>
              </a:rPr>
              <a:t>   FIGURE  8 . 5</a:t>
            </a:r>
            <a:endParaRPr lang="en-US" b="1" kern="0" dirty="0">
              <a:solidFill>
                <a:schemeClr val="tx1"/>
              </a:solidFill>
              <a:latin typeface="+mj-lt"/>
              <a:ea typeface="+mj-ea"/>
              <a:cs typeface="+mj-cs"/>
            </a:endParaRPr>
          </a:p>
        </p:txBody>
      </p:sp>
      <p:sp>
        <p:nvSpPr>
          <p:cNvPr id="17" name="TextBox 16"/>
          <p:cNvSpPr txBox="1"/>
          <p:nvPr/>
        </p:nvSpPr>
        <p:spPr>
          <a:xfrm>
            <a:off x="381000" y="838200"/>
            <a:ext cx="7467600" cy="708025"/>
          </a:xfrm>
          <a:prstGeom prst="rect">
            <a:avLst/>
          </a:prstGeom>
          <a:noFill/>
        </p:spPr>
        <p:txBody>
          <a:bodyPr>
            <a:spAutoFit/>
          </a:bodyPr>
          <a:lstStyle/>
          <a:p>
            <a:pPr>
              <a:defRPr/>
            </a:pPr>
            <a:r>
              <a:rPr lang="en-US" sz="2000" b="1" kern="0" dirty="0">
                <a:solidFill>
                  <a:schemeClr val="tx1"/>
                </a:solidFill>
                <a:latin typeface="Arial" pitchFamily="34" charset="0"/>
                <a:cs typeface="Arial" pitchFamily="34" charset="0"/>
              </a:rPr>
              <a:t>    Hypothetical Media Information</a:t>
            </a:r>
          </a:p>
          <a:p>
            <a:pPr>
              <a:defRPr/>
            </a:pPr>
            <a:r>
              <a:rPr lang="en-US" sz="2000" b="1" kern="0" dirty="0">
                <a:solidFill>
                  <a:schemeClr val="tx1"/>
                </a:solidFill>
                <a:latin typeface="Arial" pitchFamily="34" charset="0"/>
                <a:cs typeface="Arial" pitchFamily="34" charset="0"/>
              </a:rPr>
              <a:t>    for Select Magazines</a:t>
            </a:r>
            <a:endParaRPr lang="en-US" sz="2000" dirty="0">
              <a:latin typeface="Arial" pitchFamily="34" charset="0"/>
              <a:cs typeface="Arial" pitchFamily="34" charset="0"/>
            </a:endParaRPr>
          </a:p>
        </p:txBody>
      </p:sp>
      <p:graphicFrame>
        <p:nvGraphicFramePr>
          <p:cNvPr id="15" name="Table 14"/>
          <p:cNvGraphicFramePr>
            <a:graphicFrameLocks noGrp="1"/>
          </p:cNvGraphicFramePr>
          <p:nvPr/>
        </p:nvGraphicFramePr>
        <p:xfrm>
          <a:off x="152401" y="1905000"/>
          <a:ext cx="8839199" cy="3721100"/>
        </p:xfrm>
        <a:graphic>
          <a:graphicData uri="http://schemas.openxmlformats.org/drawingml/2006/table">
            <a:tbl>
              <a:tblPr>
                <a:tableStyleId>{69C7853C-536D-4A76-A0AE-DD22124D55A5}</a:tableStyleId>
              </a:tblPr>
              <a:tblGrid>
                <a:gridCol w="1933347"/>
                <a:gridCol w="966673"/>
                <a:gridCol w="981319"/>
                <a:gridCol w="893440"/>
                <a:gridCol w="995968"/>
                <a:gridCol w="1113139"/>
                <a:gridCol w="1109476"/>
                <a:gridCol w="845837"/>
              </a:tblGrid>
              <a:tr h="297688">
                <a:tc rowSpan="2">
                  <a:txBody>
                    <a:bodyPr/>
                    <a:lstStyle/>
                    <a:p>
                      <a:pPr algn="ctr" fontAlgn="b"/>
                      <a:r>
                        <a:rPr lang="en-US" sz="1200" u="none" strike="noStrike" dirty="0"/>
                        <a:t>Publication</a:t>
                      </a:r>
                      <a:endParaRPr lang="en-US" sz="1200" b="1" i="0" u="none" strike="noStrike" dirty="0">
                        <a:solidFill>
                          <a:srgbClr val="000000"/>
                        </a:solidFill>
                        <a:latin typeface="Calibri"/>
                      </a:endParaRPr>
                    </a:p>
                  </a:txBody>
                  <a:tcPr marL="7697" marR="7697" marT="7697" marB="0" anchor="b"/>
                </a:tc>
                <a:tc rowSpan="2">
                  <a:txBody>
                    <a:bodyPr/>
                    <a:lstStyle/>
                    <a:p>
                      <a:pPr algn="ctr" fontAlgn="b"/>
                      <a:r>
                        <a:rPr lang="en-US" sz="1200" u="none" strike="noStrike" dirty="0"/>
                        <a:t>4C Base Rate</a:t>
                      </a:r>
                      <a:endParaRPr lang="en-US" sz="1200" b="1" i="0" u="none" strike="noStrike" dirty="0">
                        <a:solidFill>
                          <a:srgbClr val="000000"/>
                        </a:solidFill>
                        <a:latin typeface="Calibri"/>
                      </a:endParaRPr>
                    </a:p>
                  </a:txBody>
                  <a:tcPr marL="7697" marR="7697" marT="7697" marB="0" anchor="b"/>
                </a:tc>
                <a:tc rowSpan="2">
                  <a:txBody>
                    <a:bodyPr/>
                    <a:lstStyle/>
                    <a:p>
                      <a:pPr algn="ctr" fontAlgn="b"/>
                      <a:r>
                        <a:rPr lang="en-US" sz="1200" u="none" strike="noStrike" dirty="0"/>
                        <a:t>Total Paid &amp; Verified Circulation</a:t>
                      </a:r>
                      <a:endParaRPr lang="en-US" sz="1200" b="1" i="0" u="none" strike="noStrike" dirty="0">
                        <a:solidFill>
                          <a:srgbClr val="000000"/>
                        </a:solidFill>
                        <a:latin typeface="Calibri"/>
                      </a:endParaRPr>
                    </a:p>
                  </a:txBody>
                  <a:tcPr marL="7697" marR="7697" marT="7697" marB="0" anchor="b"/>
                </a:tc>
                <a:tc rowSpan="2">
                  <a:txBody>
                    <a:bodyPr/>
                    <a:lstStyle/>
                    <a:p>
                      <a:pPr algn="ctr" fontAlgn="b"/>
                      <a:r>
                        <a:rPr lang="en-US" sz="1200" u="none" strike="noStrike" dirty="0"/>
                        <a:t>CPM</a:t>
                      </a:r>
                      <a:endParaRPr lang="en-US" sz="1200" b="1" i="0" u="none" strike="noStrike" dirty="0">
                        <a:solidFill>
                          <a:srgbClr val="000000"/>
                        </a:solidFill>
                        <a:latin typeface="Calibri"/>
                      </a:endParaRPr>
                    </a:p>
                  </a:txBody>
                  <a:tcPr marL="7697" marR="7697" marT="7697" marB="0" anchor="b"/>
                </a:tc>
                <a:tc gridSpan="4">
                  <a:txBody>
                    <a:bodyPr/>
                    <a:lstStyle/>
                    <a:p>
                      <a:pPr algn="ctr" fontAlgn="b"/>
                      <a:r>
                        <a:rPr lang="en-US" sz="1200" u="none" strike="noStrike" dirty="0"/>
                        <a:t>Target Market (20 million)</a:t>
                      </a:r>
                      <a:endParaRPr lang="en-US" sz="1200" b="1" i="0" u="none" strike="noStrike" dirty="0">
                        <a:solidFill>
                          <a:srgbClr val="000000"/>
                        </a:solidFill>
                        <a:latin typeface="Calibri"/>
                      </a:endParaRPr>
                    </a:p>
                  </a:txBody>
                  <a:tcPr marL="7697" marR="7697" marT="7697" marB="0" anchor="b"/>
                </a:tc>
                <a:tc hMerge="1">
                  <a:txBody>
                    <a:bodyPr/>
                    <a:lstStyle/>
                    <a:p>
                      <a:endParaRPr lang="en-US"/>
                    </a:p>
                  </a:txBody>
                  <a:tcPr/>
                </a:tc>
                <a:tc hMerge="1">
                  <a:txBody>
                    <a:bodyPr/>
                    <a:lstStyle/>
                    <a:p>
                      <a:endParaRPr lang="en-US"/>
                    </a:p>
                  </a:txBody>
                  <a:tcPr/>
                </a:tc>
                <a:tc hMerge="1">
                  <a:txBody>
                    <a:bodyPr/>
                    <a:lstStyle/>
                    <a:p>
                      <a:endParaRPr lang="en-US"/>
                    </a:p>
                  </a:txBody>
                  <a:tcPr/>
                </a:tc>
              </a:tr>
              <a:tr h="104190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200" u="none" strike="noStrike" dirty="0"/>
                        <a:t>Percent of Readers Fit Target Market</a:t>
                      </a:r>
                      <a:endParaRPr lang="en-US" sz="1200" b="1" i="0" u="none" strike="noStrike" dirty="0">
                        <a:solidFill>
                          <a:srgbClr val="000000"/>
                        </a:solidFill>
                        <a:latin typeface="Calibri"/>
                      </a:endParaRPr>
                    </a:p>
                  </a:txBody>
                  <a:tcPr marL="7697" marR="7697" marT="7697" marB="0" anchor="b"/>
                </a:tc>
                <a:tc>
                  <a:txBody>
                    <a:bodyPr/>
                    <a:lstStyle/>
                    <a:p>
                      <a:pPr algn="ctr" fontAlgn="b"/>
                      <a:r>
                        <a:rPr lang="en-US" sz="1200" u="none" strike="noStrike" dirty="0"/>
                        <a:t>Number of Readers Fit Target Market</a:t>
                      </a:r>
                      <a:endParaRPr lang="en-US" sz="1200" b="1" i="0" u="none" strike="noStrike" dirty="0">
                        <a:solidFill>
                          <a:srgbClr val="000000"/>
                        </a:solidFill>
                        <a:latin typeface="Calibri"/>
                      </a:endParaRPr>
                    </a:p>
                  </a:txBody>
                  <a:tcPr marL="7697" marR="7697" marT="7697" marB="0" anchor="b"/>
                </a:tc>
                <a:tc>
                  <a:txBody>
                    <a:bodyPr/>
                    <a:lstStyle/>
                    <a:p>
                      <a:pPr algn="ctr" fontAlgn="b"/>
                      <a:r>
                        <a:rPr lang="en-US" sz="1200" u="none" strike="noStrike" dirty="0"/>
                        <a:t>Rating (Reach)</a:t>
                      </a:r>
                      <a:endParaRPr lang="en-US" sz="1200" b="1" i="0" u="none" strike="noStrike" dirty="0">
                        <a:solidFill>
                          <a:srgbClr val="000000"/>
                        </a:solidFill>
                        <a:latin typeface="Calibri"/>
                      </a:endParaRPr>
                    </a:p>
                  </a:txBody>
                  <a:tcPr marL="7697" marR="7697" marT="7697" marB="0" anchor="b"/>
                </a:tc>
                <a:tc>
                  <a:txBody>
                    <a:bodyPr/>
                    <a:lstStyle/>
                    <a:p>
                      <a:pPr algn="ctr" fontAlgn="b"/>
                      <a:r>
                        <a:rPr lang="en-US" sz="1200" u="none" strike="noStrike" dirty="0"/>
                        <a:t>Cost per Rating Point (CPRP)</a:t>
                      </a:r>
                      <a:endParaRPr lang="en-US" sz="1200" b="1" i="0" u="none" strike="noStrike" dirty="0">
                        <a:solidFill>
                          <a:srgbClr val="000000"/>
                        </a:solidFill>
                        <a:latin typeface="Calibri"/>
                      </a:endParaRPr>
                    </a:p>
                  </a:txBody>
                  <a:tcPr marL="7697" marR="7697" marT="7697" marB="0" anchor="b"/>
                </a:tc>
              </a:tr>
              <a:tr h="297688">
                <a:tc>
                  <a:txBody>
                    <a:bodyPr/>
                    <a:lstStyle/>
                    <a:p>
                      <a:pPr algn="l" fontAlgn="b"/>
                      <a:r>
                        <a:rPr lang="en-US" sz="1200" u="none" strike="noStrike" dirty="0"/>
                        <a:t>Better Homes and Gardens</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$506,380 </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7,648,600</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$66.21 </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13.51%</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1,033,000</a:t>
                      </a:r>
                      <a:endParaRPr lang="en-US" sz="1200" b="0" i="0" u="none" strike="noStrike" dirty="0">
                        <a:solidFill>
                          <a:srgbClr val="000000"/>
                        </a:solidFill>
                        <a:latin typeface="Calibri"/>
                      </a:endParaRPr>
                    </a:p>
                  </a:txBody>
                  <a:tcPr marL="7697" marR="7697" marT="7697" marB="0" anchor="b"/>
                </a:tc>
                <a:tc>
                  <a:txBody>
                    <a:bodyPr/>
                    <a:lstStyle/>
                    <a:p>
                      <a:pPr algn="ctr" fontAlgn="b"/>
                      <a:r>
                        <a:rPr lang="en-US" sz="1200" u="none" strike="noStrike" dirty="0"/>
                        <a:t>5.2</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$98,041 </a:t>
                      </a:r>
                      <a:endParaRPr lang="en-US" sz="1200" b="0" i="0" u="none" strike="noStrike" dirty="0">
                        <a:solidFill>
                          <a:srgbClr val="000000"/>
                        </a:solidFill>
                        <a:latin typeface="Calibri"/>
                      </a:endParaRPr>
                    </a:p>
                  </a:txBody>
                  <a:tcPr marL="7697" marR="7697" marT="7697" marB="0" anchor="b"/>
                </a:tc>
              </a:tr>
              <a:tr h="297688">
                <a:tc>
                  <a:txBody>
                    <a:bodyPr/>
                    <a:lstStyle/>
                    <a:p>
                      <a:pPr algn="l" fontAlgn="b"/>
                      <a:r>
                        <a:rPr lang="en-US" sz="1200" u="none" strike="noStrike" dirty="0"/>
                        <a:t>Glamour</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$219,190 </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2,320,325</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$94.47 </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24.65%</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572,000</a:t>
                      </a:r>
                      <a:endParaRPr lang="en-US" sz="1200" b="0" i="0" u="none" strike="noStrike" dirty="0">
                        <a:solidFill>
                          <a:srgbClr val="000000"/>
                        </a:solidFill>
                        <a:latin typeface="Calibri"/>
                      </a:endParaRPr>
                    </a:p>
                  </a:txBody>
                  <a:tcPr marL="7697" marR="7697" marT="7697" marB="0" anchor="b"/>
                </a:tc>
                <a:tc>
                  <a:txBody>
                    <a:bodyPr/>
                    <a:lstStyle/>
                    <a:p>
                      <a:pPr algn="ctr" fontAlgn="b"/>
                      <a:r>
                        <a:rPr lang="en-US" sz="1200" u="none" strike="noStrike" dirty="0"/>
                        <a:t>2.9</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$76,640 </a:t>
                      </a:r>
                      <a:endParaRPr lang="en-US" sz="1200" b="0" i="0" u="none" strike="noStrike" dirty="0">
                        <a:solidFill>
                          <a:srgbClr val="000000"/>
                        </a:solidFill>
                        <a:latin typeface="Calibri"/>
                      </a:endParaRPr>
                    </a:p>
                  </a:txBody>
                  <a:tcPr marL="7697" marR="7697" marT="7697" marB="0" anchor="b"/>
                </a:tc>
              </a:tr>
              <a:tr h="297688">
                <a:tc>
                  <a:txBody>
                    <a:bodyPr/>
                    <a:lstStyle/>
                    <a:p>
                      <a:pPr algn="l" fontAlgn="b"/>
                      <a:r>
                        <a:rPr lang="en-US" sz="1200" u="none" strike="noStrike" dirty="0"/>
                        <a:t>Good Housekeeping</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$387,055 </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4,652,904</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$83.19 </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10.81%</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503,000</a:t>
                      </a:r>
                      <a:endParaRPr lang="en-US" sz="1200" b="0" i="0" u="none" strike="noStrike" dirty="0">
                        <a:solidFill>
                          <a:srgbClr val="000000"/>
                        </a:solidFill>
                        <a:latin typeface="Calibri"/>
                      </a:endParaRPr>
                    </a:p>
                  </a:txBody>
                  <a:tcPr marL="7697" marR="7697" marT="7697" marB="0" anchor="b"/>
                </a:tc>
                <a:tc>
                  <a:txBody>
                    <a:bodyPr/>
                    <a:lstStyle/>
                    <a:p>
                      <a:pPr algn="ctr" fontAlgn="b"/>
                      <a:r>
                        <a:rPr lang="en-US" sz="1200" u="none" strike="noStrike" dirty="0"/>
                        <a:t>2.5</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$153,899 </a:t>
                      </a:r>
                      <a:endParaRPr lang="en-US" sz="1200" b="0" i="0" u="none" strike="noStrike" dirty="0">
                        <a:solidFill>
                          <a:srgbClr val="000000"/>
                        </a:solidFill>
                        <a:latin typeface="Calibri"/>
                      </a:endParaRPr>
                    </a:p>
                  </a:txBody>
                  <a:tcPr marL="7697" marR="7697" marT="7697" marB="0" anchor="b"/>
                </a:tc>
              </a:tr>
              <a:tr h="297688">
                <a:tc>
                  <a:txBody>
                    <a:bodyPr/>
                    <a:lstStyle/>
                    <a:p>
                      <a:pPr algn="l" fontAlgn="b"/>
                      <a:r>
                        <a:rPr lang="en-US" sz="1200" u="none" strike="noStrike" dirty="0"/>
                        <a:t>National Geographic</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$225,455 </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4,495,931</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$50.15 </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26.96%</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1,212,000</a:t>
                      </a:r>
                      <a:endParaRPr lang="en-US" sz="1200" b="0" i="0" u="none" strike="noStrike" dirty="0">
                        <a:solidFill>
                          <a:srgbClr val="000000"/>
                        </a:solidFill>
                        <a:latin typeface="Calibri"/>
                      </a:endParaRPr>
                    </a:p>
                  </a:txBody>
                  <a:tcPr marL="7697" marR="7697" marT="7697" marB="0" anchor="b"/>
                </a:tc>
                <a:tc>
                  <a:txBody>
                    <a:bodyPr/>
                    <a:lstStyle/>
                    <a:p>
                      <a:pPr algn="ctr" fontAlgn="b"/>
                      <a:r>
                        <a:rPr lang="en-US" sz="1200" u="none" strike="noStrike" dirty="0"/>
                        <a:t>6.1</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$37,204 </a:t>
                      </a:r>
                      <a:endParaRPr lang="en-US" sz="1200" b="0" i="0" u="none" strike="noStrike" dirty="0">
                        <a:solidFill>
                          <a:srgbClr val="000000"/>
                        </a:solidFill>
                        <a:latin typeface="Calibri"/>
                      </a:endParaRPr>
                    </a:p>
                  </a:txBody>
                  <a:tcPr marL="7697" marR="7697" marT="7697" marB="0" anchor="b"/>
                </a:tc>
              </a:tr>
              <a:tr h="297688">
                <a:tc>
                  <a:txBody>
                    <a:bodyPr/>
                    <a:lstStyle/>
                    <a:p>
                      <a:pPr algn="l" fontAlgn="b"/>
                      <a:r>
                        <a:rPr lang="en-US" sz="1200" u="none" strike="noStrike" dirty="0"/>
                        <a:t>Reader's Digest</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$185,300 </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7,114,955</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$26.04 </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18.62%</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1,325,000</a:t>
                      </a:r>
                      <a:endParaRPr lang="en-US" sz="1200" b="0" i="0" u="none" strike="noStrike" dirty="0">
                        <a:solidFill>
                          <a:srgbClr val="000000"/>
                        </a:solidFill>
                        <a:latin typeface="Calibri"/>
                      </a:endParaRPr>
                    </a:p>
                  </a:txBody>
                  <a:tcPr marL="7697" marR="7697" marT="7697" marB="0" anchor="b"/>
                </a:tc>
                <a:tc>
                  <a:txBody>
                    <a:bodyPr/>
                    <a:lstStyle/>
                    <a:p>
                      <a:pPr algn="ctr" fontAlgn="b"/>
                      <a:r>
                        <a:rPr lang="en-US" sz="1200" u="none" strike="noStrike" dirty="0"/>
                        <a:t>6.6</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$27,970 </a:t>
                      </a:r>
                      <a:endParaRPr lang="en-US" sz="1200" b="0" i="0" u="none" strike="noStrike" dirty="0">
                        <a:solidFill>
                          <a:srgbClr val="000000"/>
                        </a:solidFill>
                        <a:latin typeface="Calibri"/>
                      </a:endParaRPr>
                    </a:p>
                  </a:txBody>
                  <a:tcPr marL="7697" marR="7697" marT="7697" marB="0" anchor="b"/>
                </a:tc>
              </a:tr>
              <a:tr h="297688">
                <a:tc>
                  <a:txBody>
                    <a:bodyPr/>
                    <a:lstStyle/>
                    <a:p>
                      <a:pPr algn="l" fontAlgn="b"/>
                      <a:r>
                        <a:rPr lang="en-US" sz="1200" u="none" strike="noStrike" dirty="0"/>
                        <a:t>Southern Living</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$198,800 </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2,855,973</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$69.61 </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10.57%</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302,000</a:t>
                      </a:r>
                      <a:endParaRPr lang="en-US" sz="1200" b="0" i="0" u="none" strike="noStrike" dirty="0">
                        <a:solidFill>
                          <a:srgbClr val="000000"/>
                        </a:solidFill>
                        <a:latin typeface="Calibri"/>
                      </a:endParaRPr>
                    </a:p>
                  </a:txBody>
                  <a:tcPr marL="7697" marR="7697" marT="7697" marB="0" anchor="b"/>
                </a:tc>
                <a:tc>
                  <a:txBody>
                    <a:bodyPr/>
                    <a:lstStyle/>
                    <a:p>
                      <a:pPr algn="ctr" fontAlgn="b"/>
                      <a:r>
                        <a:rPr lang="en-US" sz="1200" u="none" strike="noStrike" dirty="0"/>
                        <a:t>1.5</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$131,656 </a:t>
                      </a:r>
                      <a:endParaRPr lang="en-US" sz="1200" b="0" i="0" u="none" strike="noStrike" dirty="0">
                        <a:solidFill>
                          <a:srgbClr val="000000"/>
                        </a:solidFill>
                        <a:latin typeface="Calibri"/>
                      </a:endParaRPr>
                    </a:p>
                  </a:txBody>
                  <a:tcPr marL="7697" marR="7697" marT="7697" marB="0" anchor="b"/>
                </a:tc>
              </a:tr>
              <a:tr h="297688">
                <a:tc>
                  <a:txBody>
                    <a:bodyPr/>
                    <a:lstStyle/>
                    <a:p>
                      <a:pPr algn="l" fontAlgn="b"/>
                      <a:r>
                        <a:rPr lang="en-US" sz="1200" u="none" strike="noStrike" dirty="0"/>
                        <a:t>Sports Illustrated</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$392,800 </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3,201,524</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$122.69 </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16.77%</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537,000</a:t>
                      </a:r>
                      <a:endParaRPr lang="en-US" sz="1200" b="0" i="0" u="none" strike="noStrike" dirty="0">
                        <a:solidFill>
                          <a:srgbClr val="000000"/>
                        </a:solidFill>
                        <a:latin typeface="Calibri"/>
                      </a:endParaRPr>
                    </a:p>
                  </a:txBody>
                  <a:tcPr marL="7697" marR="7697" marT="7697" marB="0" anchor="b"/>
                </a:tc>
                <a:tc>
                  <a:txBody>
                    <a:bodyPr/>
                    <a:lstStyle/>
                    <a:p>
                      <a:pPr algn="ctr" fontAlgn="b"/>
                      <a:r>
                        <a:rPr lang="en-US" sz="1200" u="none" strike="noStrike" dirty="0"/>
                        <a:t>2.7</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$146,294 </a:t>
                      </a:r>
                      <a:endParaRPr lang="en-US" sz="1200" b="0" i="0" u="none" strike="noStrike" dirty="0">
                        <a:solidFill>
                          <a:srgbClr val="000000"/>
                        </a:solidFill>
                        <a:latin typeface="Calibri"/>
                      </a:endParaRPr>
                    </a:p>
                  </a:txBody>
                  <a:tcPr marL="7697" marR="7697" marT="7697" marB="0" anchor="b"/>
                </a:tc>
              </a:tr>
              <a:tr h="297688">
                <a:tc>
                  <a:txBody>
                    <a:bodyPr/>
                    <a:lstStyle/>
                    <a:p>
                      <a:pPr algn="l" fontAlgn="b"/>
                      <a:r>
                        <a:rPr lang="en-US" sz="1200" u="none" strike="noStrike" dirty="0"/>
                        <a:t>TIME</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$320,100 </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3,376,226</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$94.81 </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18.60%</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628,000</a:t>
                      </a:r>
                      <a:endParaRPr lang="en-US" sz="1200" b="0" i="0" u="none" strike="noStrike" dirty="0">
                        <a:solidFill>
                          <a:srgbClr val="000000"/>
                        </a:solidFill>
                        <a:latin typeface="Calibri"/>
                      </a:endParaRPr>
                    </a:p>
                  </a:txBody>
                  <a:tcPr marL="7697" marR="7697" marT="7697" marB="0" anchor="b"/>
                </a:tc>
                <a:tc>
                  <a:txBody>
                    <a:bodyPr/>
                    <a:lstStyle/>
                    <a:p>
                      <a:pPr algn="ctr" fontAlgn="b"/>
                      <a:r>
                        <a:rPr lang="en-US" sz="1200" u="none" strike="noStrike" dirty="0"/>
                        <a:t>3.1</a:t>
                      </a:r>
                      <a:endParaRPr lang="en-US" sz="1200" b="0" i="0" u="none" strike="noStrike" dirty="0">
                        <a:solidFill>
                          <a:srgbClr val="000000"/>
                        </a:solidFill>
                        <a:latin typeface="Calibri"/>
                      </a:endParaRPr>
                    </a:p>
                  </a:txBody>
                  <a:tcPr marL="7697" marR="7697" marT="7697" marB="0" anchor="b"/>
                </a:tc>
                <a:tc>
                  <a:txBody>
                    <a:bodyPr/>
                    <a:lstStyle/>
                    <a:p>
                      <a:pPr algn="r" fontAlgn="b"/>
                      <a:r>
                        <a:rPr lang="en-US" sz="1200" u="none" strike="noStrike" dirty="0"/>
                        <a:t>$101,943 </a:t>
                      </a:r>
                      <a:endParaRPr lang="en-US" sz="1200" b="0" i="0" u="none" strike="noStrike" dirty="0">
                        <a:solidFill>
                          <a:srgbClr val="000000"/>
                        </a:solidFill>
                        <a:latin typeface="Calibri"/>
                      </a:endParaRPr>
                    </a:p>
                  </a:txBody>
                  <a:tcPr marL="7697" marR="7697" marT="7697" marB="0" anchor="b"/>
                </a:tc>
              </a:tr>
            </a:tbl>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a:lstStyle/>
          <a:p>
            <a:pPr>
              <a:defRPr/>
            </a:pPr>
            <a:endParaRPr lang="en-US" dirty="0">
              <a:latin typeface="Arial" pitchFamily="34" charset="0"/>
              <a:cs typeface="Arial" pitchFamily="34" charset="0"/>
            </a:endParaRPr>
          </a:p>
        </p:txBody>
      </p:sp>
      <p:sp>
        <p:nvSpPr>
          <p:cNvPr id="1027" name="Footer Placeholder 4"/>
          <p:cNvSpPr>
            <a:spLocks noGrp="1"/>
          </p:cNvSpPr>
          <p:nvPr>
            <p:ph type="ftr" sz="quarter" idx="11"/>
          </p:nvPr>
        </p:nvSpPr>
        <p:spPr/>
        <p:txBody>
          <a:bodyPr/>
          <a:lstStyle/>
          <a:p>
            <a:pPr>
              <a:defRPr/>
            </a:pPr>
            <a:r>
              <a:rPr lang="en-US"/>
              <a:t>Copyright ©2014 by Pearson Education, Inc. All rights reserved. </a:t>
            </a:r>
          </a:p>
        </p:txBody>
      </p:sp>
      <p:sp>
        <p:nvSpPr>
          <p:cNvPr id="1028" name="Slide Number Placeholder 5"/>
          <p:cNvSpPr>
            <a:spLocks noGrp="1"/>
          </p:cNvSpPr>
          <p:nvPr>
            <p:ph type="sldNum" sz="quarter" idx="12"/>
          </p:nvPr>
        </p:nvSpPr>
        <p:spPr>
          <a:xfrm>
            <a:off x="7010400" y="6553200"/>
            <a:ext cx="1905000" cy="457200"/>
          </a:xfrm>
        </p:spPr>
        <p:txBody>
          <a:bodyPr/>
          <a:lstStyle/>
          <a:p>
            <a:pPr>
              <a:defRPr/>
            </a:pPr>
            <a:r>
              <a:rPr lang="en-US" smtClean="0"/>
              <a:t>8-</a:t>
            </a:r>
            <a:fld id="{1211CF06-F5E9-426E-9949-C217C04BD9DB}" type="slidenum">
              <a:rPr lang="en-US" smtClean="0"/>
              <a:pPr>
                <a:defRPr/>
              </a:pPr>
              <a:t>16</a:t>
            </a:fld>
            <a:endParaRPr lang="en-US" smtClean="0"/>
          </a:p>
        </p:txBody>
      </p:sp>
      <p:sp>
        <p:nvSpPr>
          <p:cNvPr id="47108" name="Rectangle 5"/>
          <p:cNvSpPr>
            <a:spLocks noChangeArrowheads="1"/>
          </p:cNvSpPr>
          <p:nvPr/>
        </p:nvSpPr>
        <p:spPr bwMode="auto">
          <a:xfrm>
            <a:off x="0" y="0"/>
            <a:ext cx="838200" cy="1828800"/>
          </a:xfrm>
          <a:prstGeom prst="rect">
            <a:avLst/>
          </a:prstGeom>
          <a:solidFill>
            <a:srgbClr val="FF9900"/>
          </a:solidFill>
          <a:ln w="12700">
            <a:noFill/>
            <a:miter lim="800000"/>
            <a:headEnd type="none" w="sm" len="sm"/>
            <a:tailEnd type="none" w="sm" len="sm"/>
          </a:ln>
        </p:spPr>
        <p:txBody>
          <a:bodyPr wrap="none" anchor="ctr"/>
          <a:lstStyle/>
          <a:p>
            <a:endParaRPr lang="en-US"/>
          </a:p>
        </p:txBody>
      </p:sp>
      <p:grpSp>
        <p:nvGrpSpPr>
          <p:cNvPr id="47109" name="Group 11"/>
          <p:cNvGrpSpPr>
            <a:grpSpLocks/>
          </p:cNvGrpSpPr>
          <p:nvPr/>
        </p:nvGrpSpPr>
        <p:grpSpPr bwMode="auto">
          <a:xfrm>
            <a:off x="457200" y="228600"/>
            <a:ext cx="5562600" cy="1295400"/>
            <a:chOff x="533400" y="228600"/>
            <a:chExt cx="5562600" cy="1219200"/>
          </a:xfrm>
        </p:grpSpPr>
        <p:sp>
          <p:nvSpPr>
            <p:cNvPr id="47113" name="Rectangle 6"/>
            <p:cNvSpPr>
              <a:spLocks noChangeArrowheads="1"/>
            </p:cNvSpPr>
            <p:nvPr/>
          </p:nvSpPr>
          <p:spPr bwMode="auto">
            <a:xfrm>
              <a:off x="533400" y="228600"/>
              <a:ext cx="5562600" cy="609600"/>
            </a:xfrm>
            <a:prstGeom prst="rect">
              <a:avLst/>
            </a:prstGeom>
            <a:solidFill>
              <a:srgbClr val="333399"/>
            </a:solidFill>
            <a:ln w="12700">
              <a:noFill/>
              <a:miter lim="800000"/>
              <a:headEnd type="none" w="sm" len="sm"/>
              <a:tailEnd type="none" w="sm" len="sm"/>
            </a:ln>
          </p:spPr>
          <p:txBody>
            <a:bodyPr wrap="none" anchor="ctr"/>
            <a:lstStyle/>
            <a:p>
              <a:endParaRPr lang="en-US"/>
            </a:p>
          </p:txBody>
        </p:sp>
        <p:sp>
          <p:nvSpPr>
            <p:cNvPr id="47114" name="Rectangle 7"/>
            <p:cNvSpPr>
              <a:spLocks noChangeArrowheads="1"/>
            </p:cNvSpPr>
            <p:nvPr/>
          </p:nvSpPr>
          <p:spPr bwMode="auto">
            <a:xfrm>
              <a:off x="533400" y="838200"/>
              <a:ext cx="5562600" cy="609600"/>
            </a:xfrm>
            <a:prstGeom prst="rect">
              <a:avLst/>
            </a:prstGeom>
            <a:solidFill>
              <a:srgbClr val="99FF66"/>
            </a:solidFill>
            <a:ln w="12700">
              <a:noFill/>
              <a:miter lim="800000"/>
              <a:headEnd type="none" w="sm" len="sm"/>
              <a:tailEnd type="none" w="sm" len="sm"/>
            </a:ln>
          </p:spPr>
          <p:txBody>
            <a:bodyPr wrap="none" anchor="ctr"/>
            <a:lstStyle/>
            <a:p>
              <a:endParaRPr lang="en-US"/>
            </a:p>
          </p:txBody>
        </p:sp>
      </p:grpSp>
      <p:sp>
        <p:nvSpPr>
          <p:cNvPr id="16" name="Title 1"/>
          <p:cNvSpPr txBox="1">
            <a:spLocks/>
          </p:cNvSpPr>
          <p:nvPr/>
        </p:nvSpPr>
        <p:spPr bwMode="auto">
          <a:xfrm>
            <a:off x="533400" y="228600"/>
            <a:ext cx="5410200" cy="609600"/>
          </a:xfrm>
          <a:prstGeom prst="rect">
            <a:avLst/>
          </a:prstGeom>
          <a:noFill/>
          <a:ln w="9525">
            <a:noFill/>
            <a:miter lim="800000"/>
            <a:headEnd/>
            <a:tailEnd/>
          </a:ln>
        </p:spPr>
        <p:txBody>
          <a:bodyPr lIns="92075" tIns="46038" rIns="92075" bIns="46038" anchor="ctr"/>
          <a:lstStyle/>
          <a:p>
            <a:pPr eaLnBrk="0" hangingPunct="0">
              <a:defRPr/>
            </a:pPr>
            <a:r>
              <a:rPr lang="en-US" sz="2800" b="1" kern="0" dirty="0">
                <a:solidFill>
                  <a:srgbClr val="F9FDD7"/>
                </a:solidFill>
                <a:latin typeface="+mj-lt"/>
                <a:ea typeface="+mj-ea"/>
                <a:cs typeface="+mj-cs"/>
              </a:rPr>
              <a:t>   FIGURE  8 . 6</a:t>
            </a:r>
            <a:endParaRPr lang="en-US" b="1" kern="0" dirty="0">
              <a:solidFill>
                <a:schemeClr val="tx1"/>
              </a:solidFill>
              <a:latin typeface="+mj-lt"/>
              <a:ea typeface="+mj-ea"/>
              <a:cs typeface="+mj-cs"/>
            </a:endParaRPr>
          </a:p>
        </p:txBody>
      </p:sp>
      <p:sp>
        <p:nvSpPr>
          <p:cNvPr id="17" name="TextBox 16"/>
          <p:cNvSpPr txBox="1"/>
          <p:nvPr/>
        </p:nvSpPr>
        <p:spPr>
          <a:xfrm>
            <a:off x="381000" y="838200"/>
            <a:ext cx="5334000" cy="523875"/>
          </a:xfrm>
          <a:prstGeom prst="rect">
            <a:avLst/>
          </a:prstGeom>
          <a:noFill/>
        </p:spPr>
        <p:txBody>
          <a:bodyPr>
            <a:spAutoFit/>
          </a:bodyPr>
          <a:lstStyle/>
          <a:p>
            <a:pPr>
              <a:defRPr/>
            </a:pPr>
            <a:r>
              <a:rPr lang="en-US" sz="2800" b="1" kern="0" dirty="0">
                <a:solidFill>
                  <a:schemeClr val="tx1"/>
                </a:solidFill>
                <a:latin typeface="Arial" pitchFamily="34" charset="0"/>
                <a:cs typeface="Arial" pitchFamily="34" charset="0"/>
              </a:rPr>
              <a:t>    Calculating Weighted CPM</a:t>
            </a:r>
            <a:endParaRPr lang="en-US" sz="2800" dirty="0">
              <a:latin typeface="Arial" pitchFamily="34" charset="0"/>
              <a:cs typeface="Arial" pitchFamily="34" charset="0"/>
            </a:endParaRPr>
          </a:p>
        </p:txBody>
      </p:sp>
      <p:graphicFrame>
        <p:nvGraphicFramePr>
          <p:cNvPr id="18" name="Table 17"/>
          <p:cNvGraphicFramePr>
            <a:graphicFrameLocks noGrp="1"/>
          </p:cNvGraphicFramePr>
          <p:nvPr/>
        </p:nvGraphicFramePr>
        <p:xfrm>
          <a:off x="342900" y="2209800"/>
          <a:ext cx="8458200" cy="3352796"/>
        </p:xfrm>
        <a:graphic>
          <a:graphicData uri="http://schemas.openxmlformats.org/drawingml/2006/table">
            <a:tbl>
              <a:tblPr>
                <a:tableStyleId>{3C2FFA5D-87B4-456A-9821-1D502468CF0F}</a:tableStyleId>
              </a:tblPr>
              <a:tblGrid>
                <a:gridCol w="2045777"/>
                <a:gridCol w="1022887"/>
                <a:gridCol w="1038386"/>
                <a:gridCol w="945396"/>
                <a:gridCol w="1053886"/>
                <a:gridCol w="1177870"/>
                <a:gridCol w="1173998"/>
              </a:tblGrid>
              <a:tr h="302120">
                <a:tc rowSpan="2">
                  <a:txBody>
                    <a:bodyPr/>
                    <a:lstStyle/>
                    <a:p>
                      <a:pPr algn="ctr" fontAlgn="b"/>
                      <a:r>
                        <a:rPr lang="en-US" sz="1200" u="none" strike="noStrike" dirty="0"/>
                        <a:t>Publication</a:t>
                      </a:r>
                      <a:endParaRPr lang="en-US" sz="1200" b="1" i="0" u="none" strike="noStrike" dirty="0">
                        <a:solidFill>
                          <a:srgbClr val="000000"/>
                        </a:solidFill>
                        <a:latin typeface="Calibri"/>
                      </a:endParaRPr>
                    </a:p>
                  </a:txBody>
                  <a:tcPr marL="8530" marR="8530" marT="8530" marB="0" anchor="b"/>
                </a:tc>
                <a:tc rowSpan="2">
                  <a:txBody>
                    <a:bodyPr/>
                    <a:lstStyle/>
                    <a:p>
                      <a:pPr algn="ctr" fontAlgn="b"/>
                      <a:r>
                        <a:rPr lang="en-US" sz="1200" u="none" strike="noStrike" dirty="0"/>
                        <a:t>4C Base Rate</a:t>
                      </a:r>
                      <a:endParaRPr lang="en-US" sz="1200" b="1" i="0" u="none" strike="noStrike" dirty="0">
                        <a:solidFill>
                          <a:srgbClr val="000000"/>
                        </a:solidFill>
                        <a:latin typeface="Calibri"/>
                      </a:endParaRPr>
                    </a:p>
                  </a:txBody>
                  <a:tcPr marL="8530" marR="8530" marT="8530" marB="0" anchor="b"/>
                </a:tc>
                <a:tc rowSpan="2">
                  <a:txBody>
                    <a:bodyPr/>
                    <a:lstStyle/>
                    <a:p>
                      <a:pPr algn="ctr" fontAlgn="b"/>
                      <a:r>
                        <a:rPr lang="en-US" sz="1200" u="none" strike="noStrike" dirty="0"/>
                        <a:t>Total Paid &amp; Verified Circulation</a:t>
                      </a:r>
                      <a:endParaRPr lang="en-US" sz="1200" b="1" i="0" u="none" strike="noStrike" dirty="0">
                        <a:solidFill>
                          <a:srgbClr val="000000"/>
                        </a:solidFill>
                        <a:latin typeface="Calibri"/>
                      </a:endParaRPr>
                    </a:p>
                  </a:txBody>
                  <a:tcPr marL="8530" marR="8530" marT="8530" marB="0" anchor="b"/>
                </a:tc>
                <a:tc rowSpan="2">
                  <a:txBody>
                    <a:bodyPr/>
                    <a:lstStyle/>
                    <a:p>
                      <a:pPr algn="ctr" fontAlgn="b"/>
                      <a:r>
                        <a:rPr lang="en-US" sz="1200" u="none" strike="noStrike" dirty="0"/>
                        <a:t>CPM</a:t>
                      </a:r>
                      <a:endParaRPr lang="en-US" sz="1200" b="1" i="0" u="none" strike="noStrike" dirty="0">
                        <a:solidFill>
                          <a:srgbClr val="000000"/>
                        </a:solidFill>
                        <a:latin typeface="Calibri"/>
                      </a:endParaRPr>
                    </a:p>
                  </a:txBody>
                  <a:tcPr marL="8530" marR="8530" marT="8530" marB="0" anchor="b"/>
                </a:tc>
                <a:tc gridSpan="3">
                  <a:txBody>
                    <a:bodyPr/>
                    <a:lstStyle/>
                    <a:p>
                      <a:pPr algn="ctr" fontAlgn="b"/>
                      <a:r>
                        <a:rPr lang="en-US" sz="1200" u="none" strike="noStrike" dirty="0"/>
                        <a:t>Target Market (20 million)</a:t>
                      </a:r>
                      <a:endParaRPr lang="en-US" sz="1200" b="1" i="0" u="none" strike="noStrike" dirty="0">
                        <a:solidFill>
                          <a:srgbClr val="000000"/>
                        </a:solidFill>
                        <a:latin typeface="Calibri"/>
                      </a:endParaRPr>
                    </a:p>
                  </a:txBody>
                  <a:tcPr marL="8530" marR="8530" marT="8530" marB="0" anchor="b"/>
                </a:tc>
                <a:tc hMerge="1">
                  <a:txBody>
                    <a:bodyPr/>
                    <a:lstStyle/>
                    <a:p>
                      <a:endParaRPr lang="en-US"/>
                    </a:p>
                  </a:txBody>
                  <a:tcPr/>
                </a:tc>
                <a:tc hMerge="1">
                  <a:txBody>
                    <a:bodyPr/>
                    <a:lstStyle/>
                    <a:p>
                      <a:endParaRPr lang="en-US"/>
                    </a:p>
                  </a:txBody>
                  <a:tcPr/>
                </a:tc>
              </a:tr>
              <a:tr h="93583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200" u="none" strike="noStrike" dirty="0"/>
                        <a:t>Percent of Readers Fit Target Market</a:t>
                      </a:r>
                      <a:endParaRPr lang="en-US" sz="1200" b="1" i="0" u="none" strike="noStrike" dirty="0">
                        <a:solidFill>
                          <a:srgbClr val="000000"/>
                        </a:solidFill>
                        <a:latin typeface="Calibri"/>
                      </a:endParaRPr>
                    </a:p>
                  </a:txBody>
                  <a:tcPr marL="8530" marR="8530" marT="8530" marB="0" anchor="b"/>
                </a:tc>
                <a:tc>
                  <a:txBody>
                    <a:bodyPr/>
                    <a:lstStyle/>
                    <a:p>
                      <a:pPr algn="ctr" fontAlgn="b"/>
                      <a:r>
                        <a:rPr lang="en-US" sz="1200" u="none" strike="noStrike" dirty="0"/>
                        <a:t>Number of Readers Fit Target Market</a:t>
                      </a:r>
                      <a:endParaRPr lang="en-US" sz="1200" b="1" i="0" u="none" strike="noStrike" dirty="0">
                        <a:solidFill>
                          <a:srgbClr val="000000"/>
                        </a:solidFill>
                        <a:latin typeface="Calibri"/>
                      </a:endParaRPr>
                    </a:p>
                  </a:txBody>
                  <a:tcPr marL="8530" marR="8530" marT="8530" marB="0" anchor="b"/>
                </a:tc>
                <a:tc>
                  <a:txBody>
                    <a:bodyPr/>
                    <a:lstStyle/>
                    <a:p>
                      <a:pPr algn="ctr" fontAlgn="b"/>
                      <a:r>
                        <a:rPr lang="en-US" sz="1200" u="none" strike="noStrike" dirty="0"/>
                        <a:t>Weighted (Demographic) CPM</a:t>
                      </a:r>
                      <a:endParaRPr lang="en-US" sz="1200" b="1" i="0" u="none" strike="noStrike" dirty="0">
                        <a:solidFill>
                          <a:srgbClr val="000000"/>
                        </a:solidFill>
                        <a:latin typeface="Calibri"/>
                      </a:endParaRPr>
                    </a:p>
                  </a:txBody>
                  <a:tcPr marL="8530" marR="8530" marT="8530" marB="0" anchor="b"/>
                </a:tc>
              </a:tr>
              <a:tr h="302120">
                <a:tc>
                  <a:txBody>
                    <a:bodyPr/>
                    <a:lstStyle/>
                    <a:p>
                      <a:pPr algn="l" fontAlgn="b"/>
                      <a:r>
                        <a:rPr lang="en-US" sz="1200" u="none" strike="noStrike" dirty="0"/>
                        <a:t>Better Homes and Gardens</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$506,380 </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7,648,600</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$66.21 </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13.51%</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1,033,000</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$490.20</a:t>
                      </a:r>
                      <a:endParaRPr lang="en-US" sz="1200" b="0" i="0" u="none" strike="noStrike" dirty="0">
                        <a:solidFill>
                          <a:srgbClr val="000000"/>
                        </a:solidFill>
                        <a:latin typeface="Calibri"/>
                      </a:endParaRPr>
                    </a:p>
                  </a:txBody>
                  <a:tcPr marL="8530" marR="8530" marT="8530" marB="0" anchor="b"/>
                </a:tc>
              </a:tr>
              <a:tr h="302120">
                <a:tc>
                  <a:txBody>
                    <a:bodyPr/>
                    <a:lstStyle/>
                    <a:p>
                      <a:pPr algn="l" fontAlgn="b"/>
                      <a:r>
                        <a:rPr lang="en-US" sz="1200" u="none" strike="noStrike" dirty="0"/>
                        <a:t>Glamour</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$219,190 </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2,320,325</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$94.47 </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24.65%</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572,000</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$383.20</a:t>
                      </a:r>
                      <a:endParaRPr lang="en-US" sz="1200" b="0" i="0" u="none" strike="noStrike" dirty="0">
                        <a:solidFill>
                          <a:srgbClr val="000000"/>
                        </a:solidFill>
                        <a:latin typeface="Calibri"/>
                      </a:endParaRPr>
                    </a:p>
                  </a:txBody>
                  <a:tcPr marL="8530" marR="8530" marT="8530" marB="0" anchor="b"/>
                </a:tc>
              </a:tr>
              <a:tr h="302120">
                <a:tc>
                  <a:txBody>
                    <a:bodyPr/>
                    <a:lstStyle/>
                    <a:p>
                      <a:pPr algn="l" fontAlgn="b"/>
                      <a:r>
                        <a:rPr lang="en-US" sz="1200" u="none" strike="noStrike" dirty="0"/>
                        <a:t>Good Housekeeping</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$387,055 </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4,652,904</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$83.19 </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10.81%</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503,000</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$769.49</a:t>
                      </a:r>
                      <a:endParaRPr lang="en-US" sz="1200" b="0" i="0" u="none" strike="noStrike" dirty="0">
                        <a:solidFill>
                          <a:srgbClr val="000000"/>
                        </a:solidFill>
                        <a:latin typeface="Calibri"/>
                      </a:endParaRPr>
                    </a:p>
                  </a:txBody>
                  <a:tcPr marL="8530" marR="8530" marT="8530" marB="0" anchor="b"/>
                </a:tc>
              </a:tr>
              <a:tr h="302120">
                <a:tc>
                  <a:txBody>
                    <a:bodyPr/>
                    <a:lstStyle/>
                    <a:p>
                      <a:pPr algn="l" fontAlgn="b"/>
                      <a:r>
                        <a:rPr lang="en-US" sz="1200" u="none" strike="noStrike" dirty="0"/>
                        <a:t>National Geographic</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$225,455 </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4,495,931</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$50.15 </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26.96%</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1,212,000</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$186.02</a:t>
                      </a:r>
                      <a:endParaRPr lang="en-US" sz="1200" b="0" i="0" u="none" strike="noStrike" dirty="0">
                        <a:solidFill>
                          <a:srgbClr val="000000"/>
                        </a:solidFill>
                        <a:latin typeface="Calibri"/>
                      </a:endParaRPr>
                    </a:p>
                  </a:txBody>
                  <a:tcPr marL="8530" marR="8530" marT="8530" marB="0" anchor="b"/>
                </a:tc>
              </a:tr>
              <a:tr h="302120">
                <a:tc>
                  <a:txBody>
                    <a:bodyPr/>
                    <a:lstStyle/>
                    <a:p>
                      <a:pPr algn="l" fontAlgn="b"/>
                      <a:r>
                        <a:rPr lang="en-US" sz="1200" u="none" strike="noStrike" dirty="0"/>
                        <a:t>Reader's Digest</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$185,300 </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7,114,955</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$26.04 </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18.62%</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1,325,000</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$139.85</a:t>
                      </a:r>
                      <a:endParaRPr lang="en-US" sz="1200" b="0" i="0" u="none" strike="noStrike" dirty="0">
                        <a:solidFill>
                          <a:srgbClr val="000000"/>
                        </a:solidFill>
                        <a:latin typeface="Calibri"/>
                      </a:endParaRPr>
                    </a:p>
                  </a:txBody>
                  <a:tcPr marL="8530" marR="8530" marT="8530" marB="0" anchor="b"/>
                </a:tc>
              </a:tr>
              <a:tr h="302120">
                <a:tc>
                  <a:txBody>
                    <a:bodyPr/>
                    <a:lstStyle/>
                    <a:p>
                      <a:pPr algn="l" fontAlgn="b"/>
                      <a:r>
                        <a:rPr lang="en-US" sz="1200" u="none" strike="noStrike" dirty="0"/>
                        <a:t>Southern Living</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$198,800 </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2,855,973</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$69.61 </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10.57%</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302,000</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$658.28</a:t>
                      </a:r>
                      <a:endParaRPr lang="en-US" sz="1200" b="0" i="0" u="none" strike="noStrike" dirty="0">
                        <a:solidFill>
                          <a:srgbClr val="000000"/>
                        </a:solidFill>
                        <a:latin typeface="Calibri"/>
                      </a:endParaRPr>
                    </a:p>
                  </a:txBody>
                  <a:tcPr marL="8530" marR="8530" marT="8530" marB="0" anchor="b"/>
                </a:tc>
              </a:tr>
              <a:tr h="302120">
                <a:tc>
                  <a:txBody>
                    <a:bodyPr/>
                    <a:lstStyle/>
                    <a:p>
                      <a:pPr algn="l" fontAlgn="b"/>
                      <a:r>
                        <a:rPr lang="en-US" sz="1200" u="none" strike="noStrike" dirty="0"/>
                        <a:t>Sports Illustrated</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$392,800 </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3,201,524</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$122.69 </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16.77%</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537,000</a:t>
                      </a:r>
                      <a:endParaRPr lang="en-US" sz="1200" b="0" i="0" u="none" strike="noStrike" dirty="0">
                        <a:solidFill>
                          <a:srgbClr val="000000"/>
                        </a:solidFill>
                        <a:latin typeface="Calibri"/>
                      </a:endParaRPr>
                    </a:p>
                  </a:txBody>
                  <a:tcPr marL="8530" marR="8530" marT="8530" marB="0" anchor="b"/>
                </a:tc>
                <a:tc>
                  <a:txBody>
                    <a:bodyPr/>
                    <a:lstStyle/>
                    <a:p>
                      <a:pPr algn="r" fontAlgn="b"/>
                      <a:r>
                        <a:rPr lang="en-US" sz="1200" u="none" strike="noStrike" dirty="0"/>
                        <a:t>$731.47</a:t>
                      </a:r>
                      <a:endParaRPr lang="en-US" sz="1200" b="0" i="0" u="none" strike="noStrike" dirty="0">
                        <a:solidFill>
                          <a:srgbClr val="000000"/>
                        </a:solidFill>
                        <a:latin typeface="Calibri"/>
                      </a:endParaRPr>
                    </a:p>
                  </a:txBody>
                  <a:tcPr marL="8530" marR="8530" marT="8530" marB="0" anchor="b"/>
                </a:tc>
              </a:tr>
            </a:tbl>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p:txBody>
          <a:bodyPr/>
          <a:lstStyle/>
          <a:p>
            <a:pPr>
              <a:defRPr/>
            </a:pPr>
            <a:r>
              <a:rPr lang="en-US"/>
              <a:t>Copyright ©2014 by Pearson Education, Inc. All rights reserved. </a:t>
            </a:r>
          </a:p>
        </p:txBody>
      </p:sp>
      <p:sp>
        <p:nvSpPr>
          <p:cNvPr id="23555" name="Slide Number Placeholder 5"/>
          <p:cNvSpPr>
            <a:spLocks noGrp="1"/>
          </p:cNvSpPr>
          <p:nvPr>
            <p:ph type="sldNum" sz="quarter" idx="12"/>
          </p:nvPr>
        </p:nvSpPr>
        <p:spPr>
          <a:xfrm>
            <a:off x="7010400" y="6553200"/>
            <a:ext cx="1905000" cy="457200"/>
          </a:xfrm>
        </p:spPr>
        <p:txBody>
          <a:bodyPr/>
          <a:lstStyle/>
          <a:p>
            <a:pPr>
              <a:defRPr/>
            </a:pPr>
            <a:r>
              <a:rPr lang="en-US" smtClean="0"/>
              <a:t>8-</a:t>
            </a:r>
            <a:fld id="{AB3D6ABC-B14A-4A4E-9205-2D321FD95759}" type="slidenum">
              <a:rPr lang="en-US" smtClean="0"/>
              <a:pPr>
                <a:defRPr/>
              </a:pPr>
              <a:t>17</a:t>
            </a:fld>
            <a:endParaRPr lang="en-US" smtClean="0"/>
          </a:p>
        </p:txBody>
      </p:sp>
      <p:sp>
        <p:nvSpPr>
          <p:cNvPr id="49155" name="Rectangle 2"/>
          <p:cNvSpPr>
            <a:spLocks noGrp="1" noChangeArrowheads="1"/>
          </p:cNvSpPr>
          <p:nvPr>
            <p:ph type="title"/>
          </p:nvPr>
        </p:nvSpPr>
        <p:spPr>
          <a:xfrm>
            <a:off x="762000" y="152400"/>
            <a:ext cx="8153400" cy="762000"/>
          </a:xfrm>
        </p:spPr>
        <p:txBody>
          <a:bodyPr/>
          <a:lstStyle/>
          <a:p>
            <a:r>
              <a:rPr lang="en-US" sz="3800" smtClean="0">
                <a:solidFill>
                  <a:srgbClr val="FF0000"/>
                </a:solidFill>
              </a:rPr>
              <a:t>Achieving Advertising Objectives</a:t>
            </a:r>
          </a:p>
        </p:txBody>
      </p:sp>
      <p:sp>
        <p:nvSpPr>
          <p:cNvPr id="49156" name="Rectangle 3"/>
          <p:cNvSpPr>
            <a:spLocks noGrp="1" noChangeArrowheads="1"/>
          </p:cNvSpPr>
          <p:nvPr>
            <p:ph type="body" idx="1"/>
          </p:nvPr>
        </p:nvSpPr>
        <p:spPr>
          <a:xfrm>
            <a:off x="1295400" y="1752600"/>
            <a:ext cx="7086600" cy="1371600"/>
          </a:xfrm>
        </p:spPr>
        <p:txBody>
          <a:bodyPr/>
          <a:lstStyle/>
          <a:p>
            <a:r>
              <a:rPr lang="en-US" sz="2400" smtClean="0"/>
              <a:t>Herbert Krugman</a:t>
            </a:r>
          </a:p>
          <a:p>
            <a:r>
              <a:rPr lang="en-US" sz="2400" smtClean="0"/>
              <a:t>Minimum of 3 exposures to be effective</a:t>
            </a:r>
          </a:p>
          <a:p>
            <a:r>
              <a:rPr lang="en-US" sz="2400" smtClean="0"/>
              <a:t>Intrusion value</a:t>
            </a:r>
          </a:p>
        </p:txBody>
      </p:sp>
      <p:sp>
        <p:nvSpPr>
          <p:cNvPr id="49157"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49158"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49159"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10" name="Rectangle 9"/>
          <p:cNvSpPr/>
          <p:nvPr/>
        </p:nvSpPr>
        <p:spPr>
          <a:xfrm>
            <a:off x="1143000" y="1143000"/>
            <a:ext cx="5701458" cy="523220"/>
          </a:xfrm>
          <a:prstGeom prst="rect">
            <a:avLst/>
          </a:prstGeom>
          <a:noFill/>
        </p:spPr>
        <p:txBody>
          <a:bodyPr>
            <a:spAutoFit/>
          </a:bodyPr>
          <a:lstStyle/>
          <a:p>
            <a:pPr>
              <a:defRPr/>
            </a:pPr>
            <a:r>
              <a:rPr lang="en-US" sz="2800" b="1" dirty="0">
                <a:ln w="1905"/>
                <a:solidFill>
                  <a:schemeClr val="bg1"/>
                </a:solidFill>
                <a:effectLst>
                  <a:innerShdw blurRad="69850" dist="43180" dir="5400000">
                    <a:srgbClr val="000000">
                      <a:alpha val="65000"/>
                    </a:srgbClr>
                  </a:innerShdw>
                </a:effectLst>
                <a:latin typeface="Arial" pitchFamily="34" charset="0"/>
                <a:cs typeface="+mn-cs"/>
              </a:rPr>
              <a:t>Three-Exposure Hypothesis</a:t>
            </a:r>
          </a:p>
        </p:txBody>
      </p:sp>
      <p:sp>
        <p:nvSpPr>
          <p:cNvPr id="11" name="Rectangle 3"/>
          <p:cNvSpPr txBox="1">
            <a:spLocks noChangeArrowheads="1"/>
          </p:cNvSpPr>
          <p:nvPr/>
        </p:nvSpPr>
        <p:spPr bwMode="auto">
          <a:xfrm>
            <a:off x="1295400" y="3733800"/>
            <a:ext cx="7162800" cy="2590800"/>
          </a:xfrm>
          <a:prstGeom prst="rect">
            <a:avLst/>
          </a:prstGeom>
          <a:noFill/>
          <a:ln w="9525">
            <a:noFill/>
            <a:miter lim="800000"/>
            <a:headEnd/>
            <a:tailEnd/>
          </a:ln>
        </p:spPr>
        <p:txBody>
          <a:bodyPr lIns="92075" tIns="46038" rIns="92075" bIns="46038"/>
          <a:lstStyle/>
          <a:p>
            <a:pPr marL="342900" indent="-342900" eaLnBrk="0" hangingPunct="0">
              <a:spcBef>
                <a:spcPct val="20000"/>
              </a:spcBef>
              <a:buClr>
                <a:schemeClr val="tx1"/>
              </a:buClr>
              <a:buFontTx/>
              <a:buChar char="•"/>
              <a:defRPr/>
            </a:pPr>
            <a:r>
              <a:rPr lang="en-US" kern="0" dirty="0">
                <a:solidFill>
                  <a:schemeClr val="tx1"/>
                </a:solidFill>
                <a:latin typeface="+mn-lt"/>
                <a:cs typeface="+mn-cs"/>
              </a:rPr>
              <a:t>Clutter, 3 exposures not enough</a:t>
            </a:r>
          </a:p>
          <a:p>
            <a:pPr marL="342900" indent="-342900" eaLnBrk="0" hangingPunct="0">
              <a:spcBef>
                <a:spcPct val="20000"/>
              </a:spcBef>
              <a:buClr>
                <a:schemeClr val="tx1"/>
              </a:buClr>
              <a:buFontTx/>
              <a:buChar char="•"/>
              <a:defRPr/>
            </a:pPr>
            <a:r>
              <a:rPr lang="en-US" kern="0" dirty="0">
                <a:solidFill>
                  <a:schemeClr val="tx1"/>
                </a:solidFill>
                <a:latin typeface="+mn-lt"/>
                <a:cs typeface="+mn-cs"/>
              </a:rPr>
              <a:t>Selective attention and focus</a:t>
            </a:r>
          </a:p>
          <a:p>
            <a:pPr marL="342900" indent="-342900" eaLnBrk="0" hangingPunct="0">
              <a:spcBef>
                <a:spcPct val="20000"/>
              </a:spcBef>
              <a:buClr>
                <a:schemeClr val="tx1"/>
              </a:buClr>
              <a:buFontTx/>
              <a:buChar char="•"/>
              <a:defRPr/>
            </a:pPr>
            <a:r>
              <a:rPr lang="en-US" kern="0" dirty="0">
                <a:solidFill>
                  <a:schemeClr val="tx1"/>
                </a:solidFill>
                <a:latin typeface="+mn-lt"/>
                <a:cs typeface="+mn-cs"/>
              </a:rPr>
              <a:t>Pay attention only to certain ads</a:t>
            </a:r>
          </a:p>
          <a:p>
            <a:pPr marL="342900" indent="-342900" eaLnBrk="0" hangingPunct="0">
              <a:spcBef>
                <a:spcPct val="20000"/>
              </a:spcBef>
              <a:buClr>
                <a:schemeClr val="tx1"/>
              </a:buClr>
              <a:buFontTx/>
              <a:buChar char="•"/>
              <a:defRPr/>
            </a:pPr>
            <a:r>
              <a:rPr lang="en-US" kern="0" dirty="0">
                <a:solidFill>
                  <a:schemeClr val="tx1"/>
                </a:solidFill>
                <a:latin typeface="+mn-lt"/>
                <a:cs typeface="+mn-cs"/>
              </a:rPr>
              <a:t>One ad exposure may be enough</a:t>
            </a:r>
          </a:p>
          <a:p>
            <a:pPr marL="342900" indent="-342900" eaLnBrk="0" hangingPunct="0">
              <a:spcBef>
                <a:spcPct val="20000"/>
              </a:spcBef>
              <a:buClr>
                <a:schemeClr val="tx1"/>
              </a:buClr>
              <a:buFontTx/>
              <a:buChar char="•"/>
              <a:defRPr/>
            </a:pPr>
            <a:r>
              <a:rPr lang="en-US" kern="0" dirty="0">
                <a:solidFill>
                  <a:schemeClr val="tx1"/>
                </a:solidFill>
                <a:latin typeface="+mn-lt"/>
                <a:cs typeface="+mn-cs"/>
              </a:rPr>
              <a:t>Requires continuous advertising</a:t>
            </a:r>
          </a:p>
          <a:p>
            <a:pPr marL="342900" indent="-342900" eaLnBrk="0" hangingPunct="0">
              <a:spcBef>
                <a:spcPct val="20000"/>
              </a:spcBef>
              <a:buClr>
                <a:schemeClr val="tx1"/>
              </a:buClr>
              <a:buFontTx/>
              <a:buChar char="•"/>
              <a:defRPr/>
            </a:pPr>
            <a:r>
              <a:rPr lang="en-US" kern="0" dirty="0">
                <a:solidFill>
                  <a:schemeClr val="tx1"/>
                </a:solidFill>
                <a:latin typeface="+mn-lt"/>
                <a:cs typeface="+mn-cs"/>
              </a:rPr>
              <a:t>Increase exposure through adding reach</a:t>
            </a:r>
          </a:p>
        </p:txBody>
      </p:sp>
      <p:sp>
        <p:nvSpPr>
          <p:cNvPr id="12" name="Rectangle 11"/>
          <p:cNvSpPr/>
          <p:nvPr/>
        </p:nvSpPr>
        <p:spPr>
          <a:xfrm>
            <a:off x="1219200" y="3124200"/>
            <a:ext cx="5701458" cy="523220"/>
          </a:xfrm>
          <a:prstGeom prst="rect">
            <a:avLst/>
          </a:prstGeom>
          <a:noFill/>
        </p:spPr>
        <p:txBody>
          <a:bodyPr>
            <a:spAutoFit/>
          </a:bodyPr>
          <a:lstStyle/>
          <a:p>
            <a:pPr>
              <a:defRPr/>
            </a:pPr>
            <a:r>
              <a:rPr lang="en-US" sz="2800" b="1" dirty="0">
                <a:ln w="1905"/>
                <a:solidFill>
                  <a:schemeClr val="bg1"/>
                </a:solidFill>
                <a:effectLst>
                  <a:innerShdw blurRad="69850" dist="43180" dir="5400000">
                    <a:srgbClr val="000000">
                      <a:alpha val="65000"/>
                    </a:srgbClr>
                  </a:innerShdw>
                </a:effectLst>
                <a:latin typeface="Arial" pitchFamily="34" charset="0"/>
                <a:cs typeface="+mn-cs"/>
              </a:rPr>
              <a:t>Recency Theory</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p:txBody>
          <a:bodyPr/>
          <a:lstStyle/>
          <a:p>
            <a:pPr>
              <a:defRPr/>
            </a:pPr>
            <a:r>
              <a:rPr lang="en-US"/>
              <a:t>Copyright ©2014 by Pearson Education, Inc. All rights reserved. </a:t>
            </a:r>
          </a:p>
        </p:txBody>
      </p:sp>
      <p:sp>
        <p:nvSpPr>
          <p:cNvPr id="23555" name="Slide Number Placeholder 5"/>
          <p:cNvSpPr>
            <a:spLocks noGrp="1"/>
          </p:cNvSpPr>
          <p:nvPr>
            <p:ph type="sldNum" sz="quarter" idx="12"/>
          </p:nvPr>
        </p:nvSpPr>
        <p:spPr>
          <a:xfrm>
            <a:off x="7010400" y="6553200"/>
            <a:ext cx="1905000" cy="457200"/>
          </a:xfrm>
        </p:spPr>
        <p:txBody>
          <a:bodyPr/>
          <a:lstStyle/>
          <a:p>
            <a:pPr>
              <a:defRPr/>
            </a:pPr>
            <a:r>
              <a:rPr lang="en-US" smtClean="0"/>
              <a:t>8-</a:t>
            </a:r>
            <a:fld id="{E0CC3E9F-11F4-424E-914E-E6B661799197}" type="slidenum">
              <a:rPr lang="en-US" smtClean="0"/>
              <a:pPr>
                <a:defRPr/>
              </a:pPr>
              <a:t>18</a:t>
            </a:fld>
            <a:endParaRPr lang="en-US" smtClean="0"/>
          </a:p>
        </p:txBody>
      </p:sp>
      <p:sp>
        <p:nvSpPr>
          <p:cNvPr id="51203" name="Rectangle 2"/>
          <p:cNvSpPr>
            <a:spLocks noGrp="1" noChangeArrowheads="1"/>
          </p:cNvSpPr>
          <p:nvPr>
            <p:ph type="title"/>
          </p:nvPr>
        </p:nvSpPr>
        <p:spPr>
          <a:xfrm>
            <a:off x="762000" y="152400"/>
            <a:ext cx="8153400" cy="990600"/>
          </a:xfrm>
        </p:spPr>
        <p:txBody>
          <a:bodyPr/>
          <a:lstStyle/>
          <a:p>
            <a:r>
              <a:rPr lang="en-US" sz="3800" smtClean="0">
                <a:solidFill>
                  <a:srgbClr val="FF0000"/>
                </a:solidFill>
              </a:rPr>
              <a:t>Achieving Advertising Objectives</a:t>
            </a:r>
          </a:p>
        </p:txBody>
      </p:sp>
      <p:sp>
        <p:nvSpPr>
          <p:cNvPr id="51204" name="Rectangle 3"/>
          <p:cNvSpPr>
            <a:spLocks noGrp="1" noChangeArrowheads="1"/>
          </p:cNvSpPr>
          <p:nvPr>
            <p:ph type="body" idx="1"/>
          </p:nvPr>
        </p:nvSpPr>
        <p:spPr>
          <a:xfrm>
            <a:off x="838200" y="1219200"/>
            <a:ext cx="7239000" cy="5181600"/>
          </a:xfrm>
        </p:spPr>
        <p:txBody>
          <a:bodyPr/>
          <a:lstStyle/>
          <a:p>
            <a:pPr>
              <a:buFontTx/>
              <a:buNone/>
            </a:pPr>
            <a:r>
              <a:rPr lang="en-US" sz="2400" b="1" smtClean="0">
                <a:solidFill>
                  <a:schemeClr val="bg1"/>
                </a:solidFill>
              </a:rPr>
              <a:t>Effective reach and frequency</a:t>
            </a:r>
          </a:p>
          <a:p>
            <a:pPr lvl="1"/>
            <a:r>
              <a:rPr lang="en-US" sz="2000" smtClean="0"/>
              <a:t>What percent of audience must be exposed?</a:t>
            </a:r>
          </a:p>
          <a:p>
            <a:pPr lvl="1"/>
            <a:r>
              <a:rPr lang="en-US" sz="2000" smtClean="0"/>
              <a:t>How many times must audience be exposed?</a:t>
            </a:r>
          </a:p>
          <a:p>
            <a:pPr lvl="1"/>
            <a:r>
              <a:rPr lang="en-US" sz="2000" smtClean="0"/>
              <a:t>Too few ads – not effective</a:t>
            </a:r>
          </a:p>
          <a:p>
            <a:pPr lvl="1"/>
            <a:r>
              <a:rPr lang="en-US" sz="2000" smtClean="0"/>
              <a:t>Too many ads – wasted resources</a:t>
            </a:r>
          </a:p>
          <a:p>
            <a:pPr lvl="1"/>
            <a:r>
              <a:rPr lang="en-US" sz="2000" smtClean="0"/>
              <a:t>Size and placement of ads</a:t>
            </a:r>
          </a:p>
          <a:p>
            <a:pPr lvl="1"/>
            <a:r>
              <a:rPr lang="en-US" sz="2000" smtClean="0"/>
              <a:t>Number and type of media</a:t>
            </a:r>
          </a:p>
          <a:p>
            <a:pPr lvl="1"/>
            <a:r>
              <a:rPr lang="en-US" sz="2000" smtClean="0"/>
              <a:t>Computer models to optimize schedule</a:t>
            </a:r>
          </a:p>
        </p:txBody>
      </p:sp>
      <p:sp>
        <p:nvSpPr>
          <p:cNvPr id="51205"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51206"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51207"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pic>
        <p:nvPicPr>
          <p:cNvPr id="51208" name="Picture 1"/>
          <p:cNvPicPr>
            <a:picLocks noChangeAspect="1"/>
          </p:cNvPicPr>
          <p:nvPr/>
        </p:nvPicPr>
        <p:blipFill>
          <a:blip r:embed="rId3"/>
          <a:srcRect/>
          <a:stretch>
            <a:fillRect/>
          </a:stretch>
        </p:blipFill>
        <p:spPr bwMode="auto">
          <a:xfrm>
            <a:off x="6242050" y="2819400"/>
            <a:ext cx="2597150" cy="3352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p:txBody>
          <a:bodyPr/>
          <a:lstStyle/>
          <a:p>
            <a:pPr>
              <a:defRPr/>
            </a:pPr>
            <a:r>
              <a:rPr lang="en-US"/>
              <a:t>Copyright ©2014 by Pearson Education, Inc. All rights reserved. </a:t>
            </a:r>
          </a:p>
        </p:txBody>
      </p:sp>
      <p:sp>
        <p:nvSpPr>
          <p:cNvPr id="23555" name="Slide Number Placeholder 5"/>
          <p:cNvSpPr>
            <a:spLocks noGrp="1"/>
          </p:cNvSpPr>
          <p:nvPr>
            <p:ph type="sldNum" sz="quarter" idx="12"/>
          </p:nvPr>
        </p:nvSpPr>
        <p:spPr>
          <a:xfrm>
            <a:off x="7010400" y="6553200"/>
            <a:ext cx="1905000" cy="457200"/>
          </a:xfrm>
        </p:spPr>
        <p:txBody>
          <a:bodyPr/>
          <a:lstStyle/>
          <a:p>
            <a:pPr>
              <a:defRPr/>
            </a:pPr>
            <a:r>
              <a:rPr lang="en-US" smtClean="0"/>
              <a:t>8-</a:t>
            </a:r>
            <a:fld id="{44BCC5BD-C69E-49FF-9002-91E332A2314E}" type="slidenum">
              <a:rPr lang="en-US" smtClean="0"/>
              <a:pPr>
                <a:defRPr/>
              </a:pPr>
              <a:t>19</a:t>
            </a:fld>
            <a:endParaRPr lang="en-US" smtClean="0"/>
          </a:p>
        </p:txBody>
      </p:sp>
      <p:sp>
        <p:nvSpPr>
          <p:cNvPr id="53251" name="Rectangle 2"/>
          <p:cNvSpPr>
            <a:spLocks noGrp="1" noChangeArrowheads="1"/>
          </p:cNvSpPr>
          <p:nvPr>
            <p:ph type="title"/>
          </p:nvPr>
        </p:nvSpPr>
        <p:spPr>
          <a:xfrm>
            <a:off x="762000" y="152400"/>
            <a:ext cx="8153400" cy="990600"/>
          </a:xfrm>
        </p:spPr>
        <p:txBody>
          <a:bodyPr/>
          <a:lstStyle/>
          <a:p>
            <a:r>
              <a:rPr lang="en-US" sz="3800" smtClean="0">
                <a:solidFill>
                  <a:srgbClr val="FF0000"/>
                </a:solidFill>
              </a:rPr>
              <a:t>Achieving Advertising Objectives</a:t>
            </a:r>
          </a:p>
        </p:txBody>
      </p:sp>
      <p:sp>
        <p:nvSpPr>
          <p:cNvPr id="53252" name="Rectangle 3"/>
          <p:cNvSpPr>
            <a:spLocks noGrp="1" noChangeArrowheads="1"/>
          </p:cNvSpPr>
          <p:nvPr>
            <p:ph type="body" idx="1"/>
          </p:nvPr>
        </p:nvSpPr>
        <p:spPr>
          <a:xfrm>
            <a:off x="1143000" y="1219200"/>
            <a:ext cx="7543800" cy="5181600"/>
          </a:xfrm>
        </p:spPr>
        <p:txBody>
          <a:bodyPr/>
          <a:lstStyle/>
          <a:p>
            <a:r>
              <a:rPr lang="en-US" sz="2800" b="1" smtClean="0">
                <a:solidFill>
                  <a:schemeClr val="bg1"/>
                </a:solidFill>
              </a:rPr>
              <a:t>Brand recognition</a:t>
            </a:r>
          </a:p>
          <a:p>
            <a:pPr lvl="1"/>
            <a:r>
              <a:rPr lang="en-US" sz="2400" smtClean="0"/>
              <a:t>Emphasis on visual product presentation</a:t>
            </a:r>
          </a:p>
          <a:p>
            <a:pPr lvl="1"/>
            <a:r>
              <a:rPr lang="en-US" sz="2400" smtClean="0"/>
              <a:t>Recognize brand</a:t>
            </a:r>
          </a:p>
          <a:p>
            <a:r>
              <a:rPr lang="en-US" sz="2800" b="1" smtClean="0">
                <a:solidFill>
                  <a:schemeClr val="bg1"/>
                </a:solidFill>
              </a:rPr>
              <a:t>Brand recall</a:t>
            </a:r>
          </a:p>
          <a:p>
            <a:pPr lvl="1"/>
            <a:r>
              <a:rPr lang="en-US" sz="2400" smtClean="0"/>
              <a:t>Frequency more important than reach</a:t>
            </a:r>
          </a:p>
          <a:p>
            <a:pPr lvl="1"/>
            <a:r>
              <a:rPr lang="en-US" sz="2400" smtClean="0"/>
              <a:t>Repetition important</a:t>
            </a:r>
          </a:p>
        </p:txBody>
      </p:sp>
      <p:sp>
        <p:nvSpPr>
          <p:cNvPr id="53253"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53254"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53255"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pic>
        <p:nvPicPr>
          <p:cNvPr id="53256" name="Picture 1"/>
          <p:cNvPicPr>
            <a:picLocks noChangeAspect="1"/>
          </p:cNvPicPr>
          <p:nvPr/>
        </p:nvPicPr>
        <p:blipFill>
          <a:blip r:embed="rId3"/>
          <a:srcRect/>
          <a:stretch>
            <a:fillRect/>
          </a:stretch>
        </p:blipFill>
        <p:spPr bwMode="auto">
          <a:xfrm>
            <a:off x="6324600" y="3581400"/>
            <a:ext cx="2365375" cy="29257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1"/>
          </p:nvPr>
        </p:nvSpPr>
        <p:spPr>
          <a:xfrm>
            <a:off x="3886200" y="6553200"/>
            <a:ext cx="2895600" cy="304800"/>
          </a:xfrm>
        </p:spPr>
        <p:txBody>
          <a:bodyPr/>
          <a:lstStyle/>
          <a:p>
            <a:pPr>
              <a:defRPr/>
            </a:pPr>
            <a:r>
              <a:rPr lang="en-US"/>
              <a:t>Copyright ©2014 by Pearson Education, Inc. All rights reserved. </a:t>
            </a:r>
          </a:p>
        </p:txBody>
      </p:sp>
      <p:sp>
        <p:nvSpPr>
          <p:cNvPr id="11267" name="Slide Number Placeholder 5"/>
          <p:cNvSpPr>
            <a:spLocks noGrp="1"/>
          </p:cNvSpPr>
          <p:nvPr>
            <p:ph type="sldNum" sz="quarter" idx="12"/>
          </p:nvPr>
        </p:nvSpPr>
        <p:spPr>
          <a:xfrm>
            <a:off x="6629400" y="6553200"/>
            <a:ext cx="2286000" cy="457200"/>
          </a:xfrm>
        </p:spPr>
        <p:txBody>
          <a:bodyPr/>
          <a:lstStyle/>
          <a:p>
            <a:pPr>
              <a:defRPr/>
            </a:pPr>
            <a:r>
              <a:rPr lang="en-US" smtClean="0"/>
              <a:t>8-</a:t>
            </a:r>
            <a:fld id="{D0A8F9F9-2C89-4858-9B3D-6658A24ACB2A}" type="slidenum">
              <a:rPr lang="en-US" smtClean="0"/>
              <a:pPr>
                <a:defRPr/>
              </a:pPr>
              <a:t>2</a:t>
            </a:fld>
            <a:endParaRPr lang="en-US" smtClean="0"/>
          </a:p>
        </p:txBody>
      </p:sp>
      <p:sp>
        <p:nvSpPr>
          <p:cNvPr id="18435" name="Rectangle 2"/>
          <p:cNvSpPr>
            <a:spLocks noGrp="1" noChangeArrowheads="1"/>
          </p:cNvSpPr>
          <p:nvPr>
            <p:ph type="title"/>
          </p:nvPr>
        </p:nvSpPr>
        <p:spPr>
          <a:xfrm>
            <a:off x="2971800" y="0"/>
            <a:ext cx="5791200" cy="1600200"/>
          </a:xfrm>
        </p:spPr>
        <p:txBody>
          <a:bodyPr/>
          <a:lstStyle/>
          <a:p>
            <a:r>
              <a:rPr lang="en-US" sz="4800" smtClean="0">
                <a:solidFill>
                  <a:schemeClr val="hlink"/>
                </a:solidFill>
              </a:rPr>
              <a:t>GoDaddy.com</a:t>
            </a:r>
            <a:br>
              <a:rPr lang="en-US" sz="4800" smtClean="0">
                <a:solidFill>
                  <a:schemeClr val="hlink"/>
                </a:solidFill>
              </a:rPr>
            </a:br>
            <a:r>
              <a:rPr lang="en-US" sz="4000" smtClean="0">
                <a:solidFill>
                  <a:srgbClr val="0070C0"/>
                </a:solidFill>
              </a:rPr>
              <a:t>Super Bowl Buzz</a:t>
            </a:r>
          </a:p>
        </p:txBody>
      </p:sp>
      <p:sp>
        <p:nvSpPr>
          <p:cNvPr id="18436" name="Rectangle 3"/>
          <p:cNvSpPr>
            <a:spLocks noGrp="1" noChangeArrowheads="1"/>
          </p:cNvSpPr>
          <p:nvPr>
            <p:ph type="body" idx="1"/>
          </p:nvPr>
        </p:nvSpPr>
        <p:spPr>
          <a:xfrm>
            <a:off x="2971800" y="1981200"/>
            <a:ext cx="5867400" cy="4191000"/>
          </a:xfrm>
        </p:spPr>
        <p:txBody>
          <a:bodyPr/>
          <a:lstStyle/>
          <a:p>
            <a:pPr>
              <a:lnSpc>
                <a:spcPct val="90000"/>
              </a:lnSpc>
            </a:pPr>
            <a:r>
              <a:rPr lang="en-US" sz="2400" smtClean="0"/>
              <a:t>Super Bowl audiences over 100 million</a:t>
            </a:r>
          </a:p>
          <a:p>
            <a:pPr>
              <a:lnSpc>
                <a:spcPct val="90000"/>
              </a:lnSpc>
            </a:pPr>
            <a:r>
              <a:rPr lang="en-US" sz="2400" smtClean="0"/>
              <a:t>Advertising event of the year</a:t>
            </a:r>
          </a:p>
          <a:p>
            <a:pPr>
              <a:lnSpc>
                <a:spcPct val="90000"/>
              </a:lnSpc>
            </a:pPr>
            <a:r>
              <a:rPr lang="en-US" sz="2400" smtClean="0"/>
              <a:t>Ads generate online buzz</a:t>
            </a:r>
          </a:p>
          <a:p>
            <a:pPr>
              <a:lnSpc>
                <a:spcPct val="90000"/>
              </a:lnSpc>
            </a:pPr>
            <a:r>
              <a:rPr lang="en-US" sz="2400" smtClean="0"/>
              <a:t>Word-of-mouth recommendations</a:t>
            </a:r>
          </a:p>
          <a:p>
            <a:pPr>
              <a:lnSpc>
                <a:spcPct val="90000"/>
              </a:lnSpc>
            </a:pPr>
            <a:r>
              <a:rPr lang="en-US" sz="2400" smtClean="0"/>
              <a:t>30 second ad - $3 million</a:t>
            </a:r>
          </a:p>
          <a:p>
            <a:pPr>
              <a:lnSpc>
                <a:spcPct val="90000"/>
              </a:lnSpc>
            </a:pPr>
            <a:r>
              <a:rPr lang="en-US" sz="2400" smtClean="0"/>
              <a:t>GoDaddy sexually controversial ads</a:t>
            </a:r>
          </a:p>
          <a:p>
            <a:pPr>
              <a:lnSpc>
                <a:spcPct val="90000"/>
              </a:lnSpc>
            </a:pPr>
            <a:r>
              <a:rPr lang="en-US" sz="2400" smtClean="0"/>
              <a:t>Ads banned by network</a:t>
            </a:r>
          </a:p>
          <a:p>
            <a:pPr>
              <a:lnSpc>
                <a:spcPct val="90000"/>
              </a:lnSpc>
            </a:pPr>
            <a:r>
              <a:rPr lang="en-US" sz="2400" smtClean="0"/>
              <a:t>Controversial ads posted on Web</a:t>
            </a:r>
          </a:p>
          <a:p>
            <a:pPr>
              <a:lnSpc>
                <a:spcPct val="90000"/>
              </a:lnSpc>
            </a:pPr>
            <a:r>
              <a:rPr lang="en-US" sz="2400" smtClean="0"/>
              <a:t>Generated buzz and free publicity</a:t>
            </a:r>
          </a:p>
        </p:txBody>
      </p:sp>
      <p:sp>
        <p:nvSpPr>
          <p:cNvPr id="18437" name="Rectangle 6"/>
          <p:cNvSpPr>
            <a:spLocks noChangeArrowheads="1"/>
          </p:cNvSpPr>
          <p:nvPr/>
        </p:nvSpPr>
        <p:spPr bwMode="auto">
          <a:xfrm>
            <a:off x="0" y="0"/>
            <a:ext cx="2971800" cy="32004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18438" name="Text Box 8"/>
          <p:cNvSpPr txBox="1">
            <a:spLocks noChangeArrowheads="1"/>
          </p:cNvSpPr>
          <p:nvPr/>
        </p:nvSpPr>
        <p:spPr bwMode="auto">
          <a:xfrm>
            <a:off x="609600" y="533400"/>
            <a:ext cx="2133600" cy="2043113"/>
          </a:xfrm>
          <a:prstGeom prst="rect">
            <a:avLst/>
          </a:prstGeom>
          <a:noFill/>
          <a:ln w="12700">
            <a:noFill/>
            <a:miter lim="800000"/>
            <a:headEnd type="none" w="sm" len="sm"/>
            <a:tailEnd type="none" w="sm" len="sm"/>
          </a:ln>
        </p:spPr>
        <p:txBody>
          <a:bodyPr>
            <a:spAutoFit/>
          </a:bodyPr>
          <a:lstStyle/>
          <a:p>
            <a:pPr algn="ctr">
              <a:spcBef>
                <a:spcPct val="50000"/>
              </a:spcBef>
            </a:pPr>
            <a:r>
              <a:rPr lang="en-US" sz="12800">
                <a:solidFill>
                  <a:srgbClr val="CC3300"/>
                </a:solidFill>
              </a:rPr>
              <a:t>8</a:t>
            </a:r>
          </a:p>
        </p:txBody>
      </p:sp>
      <p:sp>
        <p:nvSpPr>
          <p:cNvPr id="18439" name="Rectangle 9"/>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a:spLocks noGrp="1"/>
          </p:cNvSpPr>
          <p:nvPr>
            <p:ph type="ftr" sz="quarter" idx="11"/>
          </p:nvPr>
        </p:nvSpPr>
        <p:spPr/>
        <p:txBody>
          <a:bodyPr/>
          <a:lstStyle/>
          <a:p>
            <a:pPr>
              <a:defRPr/>
            </a:pPr>
            <a:r>
              <a:rPr lang="en-US"/>
              <a:t>Copyright ©2014 by Pearson Education, Inc. All rights reserved. </a:t>
            </a:r>
          </a:p>
        </p:txBody>
      </p:sp>
      <p:sp>
        <p:nvSpPr>
          <p:cNvPr id="26627" name="Slide Number Placeholder 5"/>
          <p:cNvSpPr>
            <a:spLocks noGrp="1"/>
          </p:cNvSpPr>
          <p:nvPr>
            <p:ph type="sldNum" sz="quarter" idx="12"/>
          </p:nvPr>
        </p:nvSpPr>
        <p:spPr>
          <a:xfrm>
            <a:off x="7010400" y="6553200"/>
            <a:ext cx="1905000" cy="457200"/>
          </a:xfrm>
        </p:spPr>
        <p:txBody>
          <a:bodyPr/>
          <a:lstStyle/>
          <a:p>
            <a:pPr>
              <a:defRPr/>
            </a:pPr>
            <a:r>
              <a:rPr lang="en-US" smtClean="0"/>
              <a:t>8-</a:t>
            </a:r>
            <a:fld id="{89C81C88-37FE-4A39-8FA1-D8E640B5C43B}" type="slidenum">
              <a:rPr lang="en-US" smtClean="0"/>
              <a:pPr>
                <a:defRPr/>
              </a:pPr>
              <a:t>20</a:t>
            </a:fld>
            <a:endParaRPr lang="en-US" smtClean="0"/>
          </a:p>
        </p:txBody>
      </p:sp>
      <p:sp>
        <p:nvSpPr>
          <p:cNvPr id="55299" name="Rectangle 2"/>
          <p:cNvSpPr>
            <a:spLocks noGrp="1" noChangeArrowheads="1"/>
          </p:cNvSpPr>
          <p:nvPr>
            <p:ph type="title"/>
          </p:nvPr>
        </p:nvSpPr>
        <p:spPr>
          <a:xfrm>
            <a:off x="685800" y="381000"/>
            <a:ext cx="7772400" cy="1143000"/>
          </a:xfrm>
        </p:spPr>
        <p:txBody>
          <a:bodyPr/>
          <a:lstStyle/>
          <a:p>
            <a:r>
              <a:rPr lang="en-US" sz="2800" smtClean="0"/>
              <a:t>Television</a:t>
            </a:r>
            <a:br>
              <a:rPr lang="en-US" sz="2800" smtClean="0"/>
            </a:br>
            <a:r>
              <a:rPr lang="en-US" sz="2800" smtClean="0"/>
              <a:t>Table 9.2</a:t>
            </a:r>
          </a:p>
        </p:txBody>
      </p:sp>
      <p:sp>
        <p:nvSpPr>
          <p:cNvPr id="55300" name="Rectangle 6"/>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55301" name="Rectangle 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55302" name="Rectangle 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55303" name="Rectangle 9"/>
          <p:cNvSpPr>
            <a:spLocks noChangeArrowheads="1"/>
          </p:cNvSpPr>
          <p:nvPr/>
        </p:nvSpPr>
        <p:spPr bwMode="auto">
          <a:xfrm>
            <a:off x="762000" y="228600"/>
            <a:ext cx="6172200" cy="609600"/>
          </a:xfrm>
          <a:prstGeom prst="rect">
            <a:avLst/>
          </a:prstGeom>
          <a:solidFill>
            <a:srgbClr val="333399"/>
          </a:solidFill>
          <a:ln w="12700">
            <a:noFill/>
            <a:miter lim="800000"/>
            <a:headEnd type="none" w="sm" len="sm"/>
            <a:tailEnd type="none" w="sm" len="sm"/>
          </a:ln>
        </p:spPr>
        <p:txBody>
          <a:bodyPr wrap="none" anchor="ctr"/>
          <a:lstStyle/>
          <a:p>
            <a:endParaRPr lang="en-US"/>
          </a:p>
        </p:txBody>
      </p:sp>
      <p:sp>
        <p:nvSpPr>
          <p:cNvPr id="55304" name="Rectangle 10"/>
          <p:cNvSpPr>
            <a:spLocks noChangeArrowheads="1"/>
          </p:cNvSpPr>
          <p:nvPr/>
        </p:nvSpPr>
        <p:spPr bwMode="auto">
          <a:xfrm>
            <a:off x="762000" y="838200"/>
            <a:ext cx="6172200" cy="6096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55305" name="Text Box 11"/>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rPr>
              <a:t>F I G U R E  8 . 7</a:t>
            </a:r>
          </a:p>
        </p:txBody>
      </p:sp>
      <p:sp>
        <p:nvSpPr>
          <p:cNvPr id="55306" name="Rectangle 12"/>
          <p:cNvSpPr>
            <a:spLocks noChangeArrowheads="1"/>
          </p:cNvSpPr>
          <p:nvPr/>
        </p:nvSpPr>
        <p:spPr bwMode="auto">
          <a:xfrm>
            <a:off x="838200" y="914400"/>
            <a:ext cx="5943600" cy="457200"/>
          </a:xfrm>
          <a:prstGeom prst="rect">
            <a:avLst/>
          </a:prstGeom>
          <a:noFill/>
          <a:ln w="9525">
            <a:noFill/>
            <a:miter lim="800000"/>
            <a:headEnd/>
            <a:tailEnd/>
          </a:ln>
        </p:spPr>
        <p:txBody>
          <a:bodyPr lIns="92075" tIns="46038" rIns="92075" bIns="46038" anchor="ctr"/>
          <a:lstStyle/>
          <a:p>
            <a:pPr eaLnBrk="0" hangingPunct="0"/>
            <a:r>
              <a:rPr lang="en-US" b="1">
                <a:solidFill>
                  <a:schemeClr val="tx1"/>
                </a:solidFill>
              </a:rPr>
              <a:t>Brand Recognition versus Brand Recall</a:t>
            </a:r>
          </a:p>
        </p:txBody>
      </p:sp>
      <p:graphicFrame>
        <p:nvGraphicFramePr>
          <p:cNvPr id="14" name="Table 13"/>
          <p:cNvGraphicFramePr>
            <a:graphicFrameLocks noGrp="1"/>
          </p:cNvGraphicFramePr>
          <p:nvPr/>
        </p:nvGraphicFramePr>
        <p:xfrm>
          <a:off x="838200" y="2057400"/>
          <a:ext cx="8001001" cy="3505200"/>
        </p:xfrm>
        <a:graphic>
          <a:graphicData uri="http://schemas.openxmlformats.org/drawingml/2006/table">
            <a:tbl>
              <a:tblPr firstRow="1" bandRow="1">
                <a:tableStyleId>{5C22544A-7EE6-4342-B048-85BDC9FD1C3A}</a:tableStyleId>
              </a:tblPr>
              <a:tblGrid>
                <a:gridCol w="1513703"/>
                <a:gridCol w="3315730"/>
                <a:gridCol w="3171568"/>
              </a:tblGrid>
              <a:tr h="370840">
                <a:tc>
                  <a:txBody>
                    <a:bodyPr/>
                    <a:lstStyle/>
                    <a:p>
                      <a:r>
                        <a:rPr lang="en-US" dirty="0" smtClean="0"/>
                        <a:t>Objective</a:t>
                      </a:r>
                      <a:endParaRPr lang="en-US" dirty="0"/>
                    </a:p>
                  </a:txBody>
                  <a:tcPr/>
                </a:tc>
                <a:tc>
                  <a:txBody>
                    <a:bodyPr/>
                    <a:lstStyle/>
                    <a:p>
                      <a:r>
                        <a:rPr lang="en-US" dirty="0" smtClean="0"/>
                        <a:t>Brand Recognition</a:t>
                      </a:r>
                      <a:endParaRPr lang="en-US" dirty="0"/>
                    </a:p>
                  </a:txBody>
                  <a:tcPr/>
                </a:tc>
                <a:tc>
                  <a:txBody>
                    <a:bodyPr/>
                    <a:lstStyle/>
                    <a:p>
                      <a:r>
                        <a:rPr lang="en-US" dirty="0" smtClean="0"/>
                        <a:t>Brand Recall</a:t>
                      </a:r>
                      <a:endParaRPr lang="en-US" dirty="0"/>
                    </a:p>
                  </a:txBody>
                  <a:tcPr/>
                </a:tc>
              </a:tr>
              <a:tr h="370840">
                <a:tc>
                  <a:txBody>
                    <a:bodyPr/>
                    <a:lstStyle/>
                    <a:p>
                      <a:r>
                        <a:rPr lang="en-US" dirty="0" smtClean="0"/>
                        <a:t>Goal</a:t>
                      </a:r>
                    </a:p>
                  </a:txBody>
                  <a:tcPr/>
                </a:tc>
                <a:tc>
                  <a:txBody>
                    <a:bodyPr/>
                    <a:lstStyle/>
                    <a:p>
                      <a:r>
                        <a:rPr lang="en-US" dirty="0" smtClean="0"/>
                        <a:t>Create/strengthen</a:t>
                      </a:r>
                      <a:r>
                        <a:rPr lang="en-US" baseline="0" dirty="0" smtClean="0"/>
                        <a:t> mental linkages</a:t>
                      </a:r>
                      <a:endParaRPr lang="en-US" dirty="0"/>
                    </a:p>
                  </a:txBody>
                  <a:tcPr/>
                </a:tc>
                <a:tc>
                  <a:txBody>
                    <a:bodyPr/>
                    <a:lstStyle/>
                    <a:p>
                      <a:r>
                        <a:rPr lang="en-US" dirty="0" smtClean="0"/>
                        <a:t>Place brand</a:t>
                      </a:r>
                      <a:r>
                        <a:rPr lang="en-US" baseline="0" dirty="0" smtClean="0"/>
                        <a:t> in evoked set</a:t>
                      </a:r>
                      <a:endParaRPr lang="en-US" dirty="0"/>
                    </a:p>
                  </a:txBody>
                  <a:tcPr/>
                </a:tc>
              </a:tr>
              <a:tr h="370840">
                <a:tc>
                  <a:txBody>
                    <a:bodyPr/>
                    <a:lstStyle/>
                    <a:p>
                      <a:r>
                        <a:rPr lang="en-US" dirty="0" smtClean="0"/>
                        <a:t>Method</a:t>
                      </a:r>
                      <a:endParaRPr lang="en-US" dirty="0"/>
                    </a:p>
                  </a:txBody>
                  <a:tcPr/>
                </a:tc>
                <a:tc>
                  <a:txBody>
                    <a:bodyPr/>
                    <a:lstStyle/>
                    <a:p>
                      <a:r>
                        <a:rPr lang="en-US" dirty="0" smtClean="0"/>
                        <a:t>Increase reach</a:t>
                      </a:r>
                      <a:endParaRPr lang="en-US" dirty="0"/>
                    </a:p>
                  </a:txBody>
                  <a:tcPr/>
                </a:tc>
                <a:tc>
                  <a:txBody>
                    <a:bodyPr/>
                    <a:lstStyle/>
                    <a:p>
                      <a:r>
                        <a:rPr lang="en-US" dirty="0" smtClean="0"/>
                        <a:t>Increase frequency</a:t>
                      </a:r>
                      <a:r>
                        <a:rPr lang="en-US" baseline="0" dirty="0" smtClean="0"/>
                        <a:t> (repetitions)</a:t>
                      </a:r>
                      <a:endParaRPr lang="en-US" dirty="0"/>
                    </a:p>
                  </a:txBody>
                  <a:tcPr/>
                </a:tc>
              </a:tr>
              <a:tr h="370840">
                <a:tc>
                  <a:txBody>
                    <a:bodyPr/>
                    <a:lstStyle/>
                    <a:p>
                      <a:r>
                        <a:rPr lang="en-US" dirty="0" smtClean="0"/>
                        <a:t>Best</a:t>
                      </a:r>
                      <a:r>
                        <a:rPr lang="en-US" baseline="0" dirty="0" smtClean="0"/>
                        <a:t> media</a:t>
                      </a:r>
                      <a:endParaRPr lang="en-US" dirty="0"/>
                    </a:p>
                  </a:txBody>
                  <a:tcPr/>
                </a:tc>
                <a:tc>
                  <a:txBody>
                    <a:bodyPr/>
                    <a:lstStyle/>
                    <a:p>
                      <a:r>
                        <a:rPr lang="en-US" dirty="0" smtClean="0"/>
                        <a:t>Television</a:t>
                      </a:r>
                      <a:endParaRPr lang="en-US" dirty="0"/>
                    </a:p>
                  </a:txBody>
                  <a:tcPr/>
                </a:tc>
                <a:tc>
                  <a:txBody>
                    <a:bodyPr/>
                    <a:lstStyle/>
                    <a:p>
                      <a:r>
                        <a:rPr lang="en-US" dirty="0" smtClean="0"/>
                        <a:t>Television</a:t>
                      </a:r>
                      <a:endParaRPr lang="en-US" dirty="0"/>
                    </a:p>
                  </a:txBody>
                  <a:tcPr/>
                </a:tc>
              </a:tr>
              <a:tr h="370840">
                <a:tc>
                  <a:txBody>
                    <a:bodyPr/>
                    <a:lstStyle/>
                    <a:p>
                      <a:endParaRPr lang="en-US" dirty="0"/>
                    </a:p>
                  </a:txBody>
                  <a:tcPr/>
                </a:tc>
                <a:tc>
                  <a:txBody>
                    <a:bodyPr/>
                    <a:lstStyle/>
                    <a:p>
                      <a:r>
                        <a:rPr lang="en-US" dirty="0" smtClean="0"/>
                        <a:t>Outdoor</a:t>
                      </a:r>
                      <a:endParaRPr lang="en-US" dirty="0"/>
                    </a:p>
                  </a:txBody>
                  <a:tcPr/>
                </a:tc>
                <a:tc>
                  <a:txBody>
                    <a:bodyPr/>
                    <a:lstStyle/>
                    <a:p>
                      <a:r>
                        <a:rPr lang="en-US" dirty="0" smtClean="0"/>
                        <a:t>Radio</a:t>
                      </a:r>
                      <a:endParaRPr lang="en-US" dirty="0"/>
                    </a:p>
                  </a:txBody>
                  <a:tcPr/>
                </a:tc>
              </a:tr>
              <a:tr h="370840">
                <a:tc>
                  <a:txBody>
                    <a:bodyPr/>
                    <a:lstStyle/>
                    <a:p>
                      <a:endParaRPr lang="en-US" dirty="0"/>
                    </a:p>
                  </a:txBody>
                  <a:tcPr/>
                </a:tc>
                <a:tc>
                  <a:txBody>
                    <a:bodyPr/>
                    <a:lstStyle/>
                    <a:p>
                      <a:r>
                        <a:rPr lang="en-US" dirty="0" smtClean="0"/>
                        <a:t>Magazines</a:t>
                      </a:r>
                      <a:endParaRPr lang="en-US" dirty="0"/>
                    </a:p>
                  </a:txBody>
                  <a:tcPr/>
                </a:tc>
                <a:tc>
                  <a:txBody>
                    <a:bodyPr/>
                    <a:lstStyle/>
                    <a:p>
                      <a:r>
                        <a:rPr lang="en-US" dirty="0" smtClean="0"/>
                        <a:t>Newspapers</a:t>
                      </a:r>
                      <a:endParaRPr lang="en-US" dirty="0"/>
                    </a:p>
                  </a:txBody>
                  <a:tcPr/>
                </a:tc>
              </a:tr>
              <a:tr h="370840">
                <a:tc>
                  <a:txBody>
                    <a:bodyPr/>
                    <a:lstStyle/>
                    <a:p>
                      <a:endParaRPr lang="en-US" dirty="0"/>
                    </a:p>
                  </a:txBody>
                  <a:tcPr/>
                </a:tc>
                <a:tc>
                  <a:txBody>
                    <a:bodyPr/>
                    <a:lstStyle/>
                    <a:p>
                      <a:r>
                        <a:rPr lang="en-US" dirty="0" smtClean="0"/>
                        <a:t>Internet</a:t>
                      </a:r>
                      <a:endParaRPr lang="en-US" dirty="0"/>
                    </a:p>
                  </a:txBody>
                  <a:tcPr/>
                </a:tc>
                <a:tc>
                  <a:txBody>
                    <a:bodyPr/>
                    <a:lstStyle/>
                    <a:p>
                      <a:r>
                        <a:rPr lang="en-US" dirty="0" smtClean="0"/>
                        <a:t>Internet</a:t>
                      </a:r>
                      <a:endParaRPr lang="en-US" dirty="0"/>
                    </a:p>
                  </a:txBody>
                  <a:tcPr/>
                </a:tc>
              </a:tr>
              <a:tr h="370840">
                <a:tc>
                  <a:txBody>
                    <a:bodyPr/>
                    <a:lstStyle/>
                    <a:p>
                      <a:endParaRPr lang="en-US" dirty="0"/>
                    </a:p>
                  </a:txBody>
                  <a:tcPr/>
                </a:tc>
                <a:tc>
                  <a:txBody>
                    <a:bodyPr/>
                    <a:lstStyle/>
                    <a:p>
                      <a:r>
                        <a:rPr lang="en-US" dirty="0" smtClean="0"/>
                        <a:t>Direct mail</a:t>
                      </a:r>
                      <a:endParaRPr lang="en-US" dirty="0"/>
                    </a:p>
                  </a:txBody>
                  <a:tcPr/>
                </a:tc>
                <a:tc>
                  <a:txBody>
                    <a:bodyPr/>
                    <a:lstStyle/>
                    <a:p>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a:spLocks noGrp="1"/>
          </p:cNvSpPr>
          <p:nvPr>
            <p:ph type="ftr" sz="quarter" idx="11"/>
          </p:nvPr>
        </p:nvSpPr>
        <p:spPr/>
        <p:txBody>
          <a:bodyPr/>
          <a:lstStyle/>
          <a:p>
            <a:pPr>
              <a:defRPr/>
            </a:pPr>
            <a:r>
              <a:rPr lang="en-US"/>
              <a:t>Copyright ©2014 by Pearson Education, Inc. All rights reserved. </a:t>
            </a:r>
          </a:p>
        </p:txBody>
      </p:sp>
      <p:sp>
        <p:nvSpPr>
          <p:cNvPr id="26627" name="Slide Number Placeholder 5"/>
          <p:cNvSpPr>
            <a:spLocks noGrp="1"/>
          </p:cNvSpPr>
          <p:nvPr>
            <p:ph type="sldNum" sz="quarter" idx="12"/>
          </p:nvPr>
        </p:nvSpPr>
        <p:spPr>
          <a:xfrm>
            <a:off x="7010400" y="6553200"/>
            <a:ext cx="1905000" cy="457200"/>
          </a:xfrm>
        </p:spPr>
        <p:txBody>
          <a:bodyPr/>
          <a:lstStyle/>
          <a:p>
            <a:pPr>
              <a:defRPr/>
            </a:pPr>
            <a:r>
              <a:rPr lang="en-US" smtClean="0"/>
              <a:t>8-</a:t>
            </a:r>
            <a:fld id="{AEF5D11C-5829-48E1-A75D-26E747C4CD78}" type="slidenum">
              <a:rPr lang="en-US" smtClean="0"/>
              <a:pPr>
                <a:defRPr/>
              </a:pPr>
              <a:t>21</a:t>
            </a:fld>
            <a:endParaRPr lang="en-US" smtClean="0"/>
          </a:p>
        </p:txBody>
      </p:sp>
      <p:sp>
        <p:nvSpPr>
          <p:cNvPr id="57347" name="Rectangle 2"/>
          <p:cNvSpPr>
            <a:spLocks noGrp="1" noChangeArrowheads="1"/>
          </p:cNvSpPr>
          <p:nvPr>
            <p:ph type="title"/>
          </p:nvPr>
        </p:nvSpPr>
        <p:spPr>
          <a:xfrm>
            <a:off x="685800" y="381000"/>
            <a:ext cx="7772400" cy="1143000"/>
          </a:xfrm>
        </p:spPr>
        <p:txBody>
          <a:bodyPr/>
          <a:lstStyle/>
          <a:p>
            <a:r>
              <a:rPr lang="en-US" sz="2800" smtClean="0"/>
              <a:t>Television</a:t>
            </a:r>
            <a:br>
              <a:rPr lang="en-US" sz="2800" smtClean="0"/>
            </a:br>
            <a:r>
              <a:rPr lang="en-US" sz="2800" smtClean="0"/>
              <a:t>Table 9.2</a:t>
            </a:r>
          </a:p>
        </p:txBody>
      </p:sp>
      <p:sp>
        <p:nvSpPr>
          <p:cNvPr id="57348" name="Rectangle 6"/>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57349" name="Rectangle 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57350" name="Rectangle 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57351" name="Rectangle 9"/>
          <p:cNvSpPr>
            <a:spLocks noChangeArrowheads="1"/>
          </p:cNvSpPr>
          <p:nvPr/>
        </p:nvSpPr>
        <p:spPr bwMode="auto">
          <a:xfrm>
            <a:off x="762000" y="228600"/>
            <a:ext cx="5029200" cy="609600"/>
          </a:xfrm>
          <a:prstGeom prst="rect">
            <a:avLst/>
          </a:prstGeom>
          <a:solidFill>
            <a:srgbClr val="333399"/>
          </a:solidFill>
          <a:ln w="12700">
            <a:noFill/>
            <a:miter lim="800000"/>
            <a:headEnd type="none" w="sm" len="sm"/>
            <a:tailEnd type="none" w="sm" len="sm"/>
          </a:ln>
        </p:spPr>
        <p:txBody>
          <a:bodyPr wrap="none" anchor="ctr"/>
          <a:lstStyle/>
          <a:p>
            <a:endParaRPr lang="en-US"/>
          </a:p>
        </p:txBody>
      </p:sp>
      <p:sp>
        <p:nvSpPr>
          <p:cNvPr id="57352" name="Rectangle 10"/>
          <p:cNvSpPr>
            <a:spLocks noChangeArrowheads="1"/>
          </p:cNvSpPr>
          <p:nvPr/>
        </p:nvSpPr>
        <p:spPr bwMode="auto">
          <a:xfrm>
            <a:off x="762000" y="838200"/>
            <a:ext cx="5029200" cy="6096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57353" name="Text Box 11"/>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rPr>
              <a:t>F I G U R E    8 . 8</a:t>
            </a:r>
          </a:p>
        </p:txBody>
      </p:sp>
      <p:sp>
        <p:nvSpPr>
          <p:cNvPr id="57354" name="Rectangle 12"/>
          <p:cNvSpPr>
            <a:spLocks noChangeArrowheads="1"/>
          </p:cNvSpPr>
          <p:nvPr/>
        </p:nvSpPr>
        <p:spPr bwMode="auto">
          <a:xfrm>
            <a:off x="838200" y="914400"/>
            <a:ext cx="4876800" cy="457200"/>
          </a:xfrm>
          <a:prstGeom prst="rect">
            <a:avLst/>
          </a:prstGeom>
          <a:noFill/>
          <a:ln w="9525">
            <a:noFill/>
            <a:miter lim="800000"/>
            <a:headEnd/>
            <a:tailEnd/>
          </a:ln>
        </p:spPr>
        <p:txBody>
          <a:bodyPr lIns="92075" tIns="46038" rIns="92075" bIns="46038" anchor="ctr"/>
          <a:lstStyle/>
          <a:p>
            <a:pPr eaLnBrk="0" hangingPunct="0"/>
            <a:r>
              <a:rPr lang="en-US" sz="3200" b="1">
                <a:solidFill>
                  <a:schemeClr val="tx1"/>
                </a:solidFill>
              </a:rPr>
              <a:t> Television Advertising</a:t>
            </a:r>
          </a:p>
        </p:txBody>
      </p:sp>
      <p:sp>
        <p:nvSpPr>
          <p:cNvPr id="57355" name="Text Placeholder 3"/>
          <p:cNvSpPr txBox="1">
            <a:spLocks/>
          </p:cNvSpPr>
          <p:nvPr/>
        </p:nvSpPr>
        <p:spPr bwMode="auto">
          <a:xfrm>
            <a:off x="857250" y="1865313"/>
            <a:ext cx="4267200" cy="639762"/>
          </a:xfrm>
          <a:prstGeom prst="rect">
            <a:avLst/>
          </a:prstGeom>
          <a:noFill/>
          <a:ln w="9525">
            <a:noFill/>
            <a:miter lim="800000"/>
            <a:headEnd/>
            <a:tailEnd/>
          </a:ln>
        </p:spPr>
        <p:txBody>
          <a:bodyPr lIns="92075" tIns="46038" rIns="92075" bIns="46038"/>
          <a:lstStyle/>
          <a:p>
            <a:pPr eaLnBrk="0" hangingPunct="0">
              <a:spcBef>
                <a:spcPct val="20000"/>
              </a:spcBef>
              <a:buClr>
                <a:schemeClr val="tx1"/>
              </a:buClr>
            </a:pPr>
            <a:r>
              <a:rPr lang="en-US" sz="3200">
                <a:solidFill>
                  <a:schemeClr val="tx1"/>
                </a:solidFill>
              </a:rPr>
              <a:t>Advantages</a:t>
            </a:r>
          </a:p>
        </p:txBody>
      </p:sp>
      <p:sp>
        <p:nvSpPr>
          <p:cNvPr id="57356" name="Content Placeholder 5"/>
          <p:cNvSpPr>
            <a:spLocks noGrp="1"/>
          </p:cNvSpPr>
          <p:nvPr>
            <p:ph sz="half" idx="4294967295"/>
          </p:nvPr>
        </p:nvSpPr>
        <p:spPr>
          <a:xfrm>
            <a:off x="857250" y="2505075"/>
            <a:ext cx="4267200" cy="3951288"/>
          </a:xfrm>
        </p:spPr>
        <p:txBody>
          <a:bodyPr/>
          <a:lstStyle/>
          <a:p>
            <a:r>
              <a:rPr lang="en-US" sz="2000" smtClean="0"/>
              <a:t>High reach</a:t>
            </a:r>
          </a:p>
          <a:p>
            <a:r>
              <a:rPr lang="en-US" sz="2000" smtClean="0"/>
              <a:t>High frequency potential</a:t>
            </a:r>
          </a:p>
          <a:p>
            <a:r>
              <a:rPr lang="en-US" sz="2000" smtClean="0"/>
              <a:t>Low cost per contact</a:t>
            </a:r>
          </a:p>
          <a:p>
            <a:r>
              <a:rPr lang="en-US" sz="2000" smtClean="0"/>
              <a:t>High intrusion value</a:t>
            </a:r>
          </a:p>
          <a:p>
            <a:r>
              <a:rPr lang="en-US" sz="2000" smtClean="0"/>
              <a:t>Quality creative opportunities</a:t>
            </a:r>
          </a:p>
          <a:p>
            <a:r>
              <a:rPr lang="en-US" sz="2000" smtClean="0"/>
              <a:t>Segmentation through cable</a:t>
            </a:r>
          </a:p>
        </p:txBody>
      </p:sp>
      <p:sp>
        <p:nvSpPr>
          <p:cNvPr id="57357" name="Text Placeholder 6"/>
          <p:cNvSpPr txBox="1">
            <a:spLocks/>
          </p:cNvSpPr>
          <p:nvPr/>
        </p:nvSpPr>
        <p:spPr bwMode="auto">
          <a:xfrm>
            <a:off x="5197475" y="1865313"/>
            <a:ext cx="4041775" cy="639762"/>
          </a:xfrm>
          <a:prstGeom prst="rect">
            <a:avLst/>
          </a:prstGeom>
          <a:noFill/>
          <a:ln w="9525">
            <a:noFill/>
            <a:miter lim="800000"/>
            <a:headEnd/>
            <a:tailEnd/>
          </a:ln>
        </p:spPr>
        <p:txBody>
          <a:bodyPr/>
          <a:lstStyle/>
          <a:p>
            <a:pPr eaLnBrk="0" hangingPunct="0">
              <a:spcBef>
                <a:spcPct val="20000"/>
              </a:spcBef>
              <a:buClr>
                <a:schemeClr val="tx1"/>
              </a:buClr>
            </a:pPr>
            <a:r>
              <a:rPr lang="en-US" sz="3200">
                <a:solidFill>
                  <a:schemeClr val="tx1"/>
                </a:solidFill>
              </a:rPr>
              <a:t>Disadvantages</a:t>
            </a:r>
          </a:p>
        </p:txBody>
      </p:sp>
      <p:sp>
        <p:nvSpPr>
          <p:cNvPr id="57358" name="Content Placeholder 7"/>
          <p:cNvSpPr>
            <a:spLocks noGrp="1"/>
          </p:cNvSpPr>
          <p:nvPr>
            <p:ph sz="quarter" idx="4294967295"/>
          </p:nvPr>
        </p:nvSpPr>
        <p:spPr>
          <a:xfrm>
            <a:off x="5197475" y="2505075"/>
            <a:ext cx="4041775" cy="3951288"/>
          </a:xfrm>
        </p:spPr>
        <p:txBody>
          <a:bodyPr/>
          <a:lstStyle/>
          <a:p>
            <a:r>
              <a:rPr lang="en-US" sz="2000" smtClean="0"/>
              <a:t>High level of clutter</a:t>
            </a:r>
          </a:p>
          <a:p>
            <a:r>
              <a:rPr lang="en-US" sz="2000" smtClean="0"/>
              <a:t>Low recall due to clutter</a:t>
            </a:r>
          </a:p>
          <a:p>
            <a:r>
              <a:rPr lang="en-US" sz="2000" smtClean="0"/>
              <a:t>Channel surfing during ads</a:t>
            </a:r>
          </a:p>
          <a:p>
            <a:r>
              <a:rPr lang="en-US" sz="2000" smtClean="0"/>
              <a:t>DVRs skipping ads</a:t>
            </a:r>
          </a:p>
          <a:p>
            <a:r>
              <a:rPr lang="en-US" sz="2000" smtClean="0"/>
              <a:t>Short amount of copy</a:t>
            </a:r>
          </a:p>
          <a:p>
            <a:r>
              <a:rPr lang="en-US" sz="2000" smtClean="0"/>
              <a:t>High cost per ad</a:t>
            </a:r>
          </a:p>
        </p:txBody>
      </p:sp>
      <p:cxnSp>
        <p:nvCxnSpPr>
          <p:cNvPr id="57359" name="Straight Connector 4"/>
          <p:cNvCxnSpPr>
            <a:cxnSpLocks noChangeShapeType="1"/>
          </p:cNvCxnSpPr>
          <p:nvPr/>
        </p:nvCxnSpPr>
        <p:spPr bwMode="auto">
          <a:xfrm>
            <a:off x="838200" y="2438400"/>
            <a:ext cx="8001000" cy="0"/>
          </a:xfrm>
          <a:prstGeom prst="line">
            <a:avLst/>
          </a:prstGeom>
          <a:noFill/>
          <a:ln w="28575" algn="ctr">
            <a:solidFill>
              <a:schemeClr val="tx1"/>
            </a:solidFill>
            <a:round/>
            <a:headEnd type="none" w="sm" len="sm"/>
            <a:tailEnd type="none" w="sm" len="sm"/>
          </a:ln>
        </p:spPr>
      </p:cxn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Footer Placeholder 4"/>
          <p:cNvSpPr>
            <a:spLocks noGrp="1"/>
          </p:cNvSpPr>
          <p:nvPr>
            <p:ph type="ftr" sz="quarter" idx="11"/>
          </p:nvPr>
        </p:nvSpPr>
        <p:spPr/>
        <p:txBody>
          <a:bodyPr/>
          <a:lstStyle/>
          <a:p>
            <a:pPr>
              <a:defRPr/>
            </a:pPr>
            <a:r>
              <a:rPr lang="en-US"/>
              <a:t>Copyright ©2014 by Pearson Education, Inc. All rights reserved. </a:t>
            </a:r>
          </a:p>
        </p:txBody>
      </p:sp>
      <p:sp>
        <p:nvSpPr>
          <p:cNvPr id="2054" name="Slide Number Placeholder 5"/>
          <p:cNvSpPr>
            <a:spLocks noGrp="1"/>
          </p:cNvSpPr>
          <p:nvPr>
            <p:ph type="sldNum" sz="quarter" idx="12"/>
          </p:nvPr>
        </p:nvSpPr>
        <p:spPr>
          <a:xfrm>
            <a:off x="7010400" y="6553200"/>
            <a:ext cx="1905000" cy="457200"/>
          </a:xfrm>
        </p:spPr>
        <p:txBody>
          <a:bodyPr/>
          <a:lstStyle/>
          <a:p>
            <a:pPr>
              <a:defRPr/>
            </a:pPr>
            <a:r>
              <a:rPr lang="en-US" smtClean="0"/>
              <a:t>8-</a:t>
            </a:r>
            <a:fld id="{522C7D59-3321-45F3-99EB-740B4CD4DBC3}" type="slidenum">
              <a:rPr lang="en-US" smtClean="0"/>
              <a:pPr>
                <a:defRPr/>
              </a:pPr>
              <a:t>22</a:t>
            </a:fld>
            <a:endParaRPr lang="en-US" smtClean="0"/>
          </a:p>
        </p:txBody>
      </p:sp>
      <p:sp>
        <p:nvSpPr>
          <p:cNvPr id="59395" name="Rectangle 2"/>
          <p:cNvSpPr>
            <a:spLocks noGrp="1" noChangeArrowheads="1"/>
          </p:cNvSpPr>
          <p:nvPr>
            <p:ph type="title"/>
          </p:nvPr>
        </p:nvSpPr>
        <p:spPr>
          <a:xfrm>
            <a:off x="914400" y="0"/>
            <a:ext cx="7772400" cy="1143000"/>
          </a:xfrm>
        </p:spPr>
        <p:txBody>
          <a:bodyPr/>
          <a:lstStyle/>
          <a:p>
            <a:r>
              <a:rPr lang="en-US" sz="5400" smtClean="0">
                <a:solidFill>
                  <a:srgbClr val="7030A0"/>
                </a:solidFill>
              </a:rPr>
              <a:t>Nielsen Ratings</a:t>
            </a:r>
          </a:p>
        </p:txBody>
      </p:sp>
      <p:sp>
        <p:nvSpPr>
          <p:cNvPr id="59396"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59397"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59398"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59399" name="Rectangle 12"/>
          <p:cNvSpPr>
            <a:spLocks noChangeArrowheads="1"/>
          </p:cNvSpPr>
          <p:nvPr/>
        </p:nvSpPr>
        <p:spPr bwMode="auto">
          <a:xfrm>
            <a:off x="0" y="3252788"/>
            <a:ext cx="9144000" cy="0"/>
          </a:xfrm>
          <a:prstGeom prst="rect">
            <a:avLst/>
          </a:prstGeom>
          <a:noFill/>
          <a:ln w="12700">
            <a:noFill/>
            <a:miter lim="800000"/>
            <a:headEnd type="none" w="sm" len="sm"/>
            <a:tailEnd type="none" w="sm" len="sm"/>
          </a:ln>
        </p:spPr>
        <p:txBody>
          <a:bodyPr wrap="none" anchor="ctr">
            <a:spAutoFit/>
          </a:bodyPr>
          <a:lstStyle/>
          <a:p>
            <a:endParaRPr lang="en-US"/>
          </a:p>
        </p:txBody>
      </p:sp>
      <p:pic>
        <p:nvPicPr>
          <p:cNvPr id="59400" name="Object 11"/>
          <p:cNvPicPr>
            <a:picLocks noChangeAspect="1" noChangeArrowheads="1"/>
          </p:cNvPicPr>
          <p:nvPr/>
        </p:nvPicPr>
        <p:blipFill>
          <a:blip r:embed="rId3"/>
          <a:srcRect/>
          <a:stretch>
            <a:fillRect/>
          </a:stretch>
        </p:blipFill>
        <p:spPr bwMode="auto">
          <a:xfrm>
            <a:off x="2209800" y="1447800"/>
            <a:ext cx="5105400" cy="609600"/>
          </a:xfrm>
          <a:prstGeom prst="rect">
            <a:avLst/>
          </a:prstGeom>
          <a:noFill/>
          <a:ln w="9525">
            <a:noFill/>
            <a:miter lim="800000"/>
            <a:headEnd/>
            <a:tailEnd/>
          </a:ln>
        </p:spPr>
      </p:pic>
      <p:sp>
        <p:nvSpPr>
          <p:cNvPr id="59401" name="Rectangle 14"/>
          <p:cNvSpPr>
            <a:spLocks noChangeArrowheads="1"/>
          </p:cNvSpPr>
          <p:nvPr/>
        </p:nvSpPr>
        <p:spPr bwMode="auto">
          <a:xfrm>
            <a:off x="0" y="3243263"/>
            <a:ext cx="9144000" cy="0"/>
          </a:xfrm>
          <a:prstGeom prst="rect">
            <a:avLst/>
          </a:prstGeom>
          <a:noFill/>
          <a:ln w="12700">
            <a:noFill/>
            <a:miter lim="800000"/>
            <a:headEnd type="none" w="sm" len="sm"/>
            <a:tailEnd type="none" w="sm" len="sm"/>
          </a:ln>
        </p:spPr>
        <p:txBody>
          <a:bodyPr wrap="none" anchor="ctr">
            <a:spAutoFit/>
          </a:bodyPr>
          <a:lstStyle/>
          <a:p>
            <a:endParaRPr lang="en-US"/>
          </a:p>
        </p:txBody>
      </p:sp>
      <p:sp>
        <p:nvSpPr>
          <p:cNvPr id="59402" name="Rectangle 16"/>
          <p:cNvSpPr>
            <a:spLocks noChangeArrowheads="1"/>
          </p:cNvSpPr>
          <p:nvPr/>
        </p:nvSpPr>
        <p:spPr bwMode="auto">
          <a:xfrm>
            <a:off x="0" y="3243263"/>
            <a:ext cx="9144000" cy="0"/>
          </a:xfrm>
          <a:prstGeom prst="rect">
            <a:avLst/>
          </a:prstGeom>
          <a:noFill/>
          <a:ln w="12700">
            <a:noFill/>
            <a:miter lim="800000"/>
            <a:headEnd type="none" w="sm" len="sm"/>
            <a:tailEnd type="none" w="sm" len="sm"/>
          </a:ln>
        </p:spPr>
        <p:txBody>
          <a:bodyPr wrap="none" anchor="ctr">
            <a:spAutoFit/>
          </a:bodyPr>
          <a:lstStyle/>
          <a:p>
            <a:endParaRPr lang="en-US"/>
          </a:p>
        </p:txBody>
      </p:sp>
      <p:sp>
        <p:nvSpPr>
          <p:cNvPr id="59403" name="Rectangle 18"/>
          <p:cNvSpPr>
            <a:spLocks noChangeArrowheads="1"/>
          </p:cNvSpPr>
          <p:nvPr/>
        </p:nvSpPr>
        <p:spPr bwMode="auto">
          <a:xfrm>
            <a:off x="0" y="3219450"/>
            <a:ext cx="9144000" cy="0"/>
          </a:xfrm>
          <a:prstGeom prst="rect">
            <a:avLst/>
          </a:prstGeom>
          <a:noFill/>
          <a:ln w="12700">
            <a:noFill/>
            <a:miter lim="800000"/>
            <a:headEnd type="none" w="sm" len="sm"/>
            <a:tailEnd type="none" w="sm" len="sm"/>
          </a:ln>
        </p:spPr>
        <p:txBody>
          <a:bodyPr wrap="none" anchor="ctr">
            <a:spAutoFit/>
          </a:bodyPr>
          <a:lstStyle/>
          <a:p>
            <a:endParaRPr lang="en-US"/>
          </a:p>
        </p:txBody>
      </p:sp>
      <p:pic>
        <p:nvPicPr>
          <p:cNvPr id="59404" name="Object 17"/>
          <p:cNvPicPr>
            <a:picLocks noChangeAspect="1" noChangeArrowheads="1"/>
          </p:cNvPicPr>
          <p:nvPr/>
        </p:nvPicPr>
        <p:blipFill>
          <a:blip r:embed="rId4"/>
          <a:srcRect/>
          <a:stretch>
            <a:fillRect/>
          </a:stretch>
        </p:blipFill>
        <p:spPr bwMode="auto">
          <a:xfrm>
            <a:off x="3505200" y="3276600"/>
            <a:ext cx="1800225" cy="419100"/>
          </a:xfrm>
          <a:prstGeom prst="rect">
            <a:avLst/>
          </a:prstGeom>
          <a:noFill/>
          <a:ln w="9525">
            <a:noFill/>
            <a:miter lim="800000"/>
            <a:headEnd/>
            <a:tailEnd/>
          </a:ln>
        </p:spPr>
      </p:pic>
      <p:sp>
        <p:nvSpPr>
          <p:cNvPr id="59405" name="Rectangle 20"/>
          <p:cNvSpPr>
            <a:spLocks noChangeArrowheads="1"/>
          </p:cNvSpPr>
          <p:nvPr/>
        </p:nvSpPr>
        <p:spPr bwMode="auto">
          <a:xfrm>
            <a:off x="0" y="3219450"/>
            <a:ext cx="9144000" cy="0"/>
          </a:xfrm>
          <a:prstGeom prst="rect">
            <a:avLst/>
          </a:prstGeom>
          <a:noFill/>
          <a:ln w="12700">
            <a:noFill/>
            <a:miter lim="800000"/>
            <a:headEnd type="none" w="sm" len="sm"/>
            <a:tailEnd type="none" w="sm" len="sm"/>
          </a:ln>
        </p:spPr>
        <p:txBody>
          <a:bodyPr wrap="none" anchor="ctr">
            <a:spAutoFit/>
          </a:bodyPr>
          <a:lstStyle/>
          <a:p>
            <a:endParaRPr lang="en-US"/>
          </a:p>
        </p:txBody>
      </p:sp>
      <p:pic>
        <p:nvPicPr>
          <p:cNvPr id="59406" name="Object 19"/>
          <p:cNvPicPr>
            <a:picLocks noChangeAspect="1" noChangeArrowheads="1"/>
          </p:cNvPicPr>
          <p:nvPr/>
        </p:nvPicPr>
        <p:blipFill>
          <a:blip r:embed="rId5"/>
          <a:srcRect/>
          <a:stretch>
            <a:fillRect/>
          </a:stretch>
        </p:blipFill>
        <p:spPr bwMode="auto">
          <a:xfrm>
            <a:off x="2209800" y="5257800"/>
            <a:ext cx="4752975" cy="419100"/>
          </a:xfrm>
          <a:prstGeom prst="rect">
            <a:avLst/>
          </a:prstGeom>
          <a:noFill/>
          <a:ln w="9525">
            <a:noFill/>
            <a:miter lim="800000"/>
            <a:headEnd/>
            <a:tailEnd/>
          </a:ln>
        </p:spPr>
      </p:pic>
      <p:sp>
        <p:nvSpPr>
          <p:cNvPr id="59407" name="Text Box 21"/>
          <p:cNvSpPr txBox="1">
            <a:spLocks noChangeArrowheads="1"/>
          </p:cNvSpPr>
          <p:nvPr/>
        </p:nvSpPr>
        <p:spPr bwMode="auto">
          <a:xfrm>
            <a:off x="2667000" y="2133600"/>
            <a:ext cx="3962400" cy="1016000"/>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chemeClr val="tx1"/>
                </a:solidFill>
              </a:rPr>
              <a:t>In the United States, the total number of households with television sets is approximately 109.7 million. To calculate the rating of an TV episode</a:t>
            </a:r>
            <a:r>
              <a:rPr lang="en-US" sz="1200" i="1">
                <a:solidFill>
                  <a:schemeClr val="tx1"/>
                </a:solidFill>
              </a:rPr>
              <a:t>,</a:t>
            </a:r>
            <a:r>
              <a:rPr lang="en-US" sz="1200">
                <a:solidFill>
                  <a:schemeClr val="tx1"/>
                </a:solidFill>
              </a:rPr>
              <a:t> if the number of households tuned to the show was 17.8 million, then the rating would be:</a:t>
            </a:r>
          </a:p>
        </p:txBody>
      </p:sp>
      <p:sp>
        <p:nvSpPr>
          <p:cNvPr id="59408" name="Text Box 23"/>
          <p:cNvSpPr txBox="1">
            <a:spLocks noChangeArrowheads="1"/>
          </p:cNvSpPr>
          <p:nvPr/>
        </p:nvSpPr>
        <p:spPr bwMode="auto">
          <a:xfrm>
            <a:off x="2743200" y="3886200"/>
            <a:ext cx="3962400" cy="1200150"/>
          </a:xfrm>
          <a:prstGeom prst="rect">
            <a:avLst/>
          </a:prstGeom>
          <a:noFill/>
          <a:ln w="12700">
            <a:noFill/>
            <a:miter lim="800000"/>
            <a:headEnd type="none" w="sm" len="sm"/>
            <a:tailEnd type="none" w="sm" len="sm"/>
          </a:ln>
        </p:spPr>
        <p:txBody>
          <a:bodyPr>
            <a:spAutoFit/>
          </a:bodyPr>
          <a:lstStyle/>
          <a:p>
            <a:pPr>
              <a:spcBef>
                <a:spcPct val="50000"/>
              </a:spcBef>
            </a:pPr>
            <a:r>
              <a:rPr lang="en-US" sz="1200">
                <a:solidFill>
                  <a:schemeClr val="tx1"/>
                </a:solidFill>
              </a:rPr>
              <a:t>Next, if the advertiser were interested in the percentage of households that actually were watching television at that hour, the program’s share could be calculated. If 71 million of the 109.7 million households had a television turned on during the hour in which the show aired, the share would be:</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p:txBody>
          <a:bodyPr/>
          <a:lstStyle/>
          <a:p>
            <a:pPr>
              <a:defRPr/>
            </a:pPr>
            <a:r>
              <a:rPr lang="en-US"/>
              <a:t>Copyright ©2014 by Pearson Education, Inc. All rights reserved. </a:t>
            </a:r>
          </a:p>
        </p:txBody>
      </p:sp>
      <p:sp>
        <p:nvSpPr>
          <p:cNvPr id="23555" name="Slide Number Placeholder 5"/>
          <p:cNvSpPr>
            <a:spLocks noGrp="1"/>
          </p:cNvSpPr>
          <p:nvPr>
            <p:ph type="sldNum" sz="quarter" idx="12"/>
          </p:nvPr>
        </p:nvSpPr>
        <p:spPr>
          <a:xfrm>
            <a:off x="7010400" y="6553200"/>
            <a:ext cx="1905000" cy="457200"/>
          </a:xfrm>
        </p:spPr>
        <p:txBody>
          <a:bodyPr/>
          <a:lstStyle/>
          <a:p>
            <a:pPr>
              <a:defRPr/>
            </a:pPr>
            <a:r>
              <a:rPr lang="en-US" smtClean="0"/>
              <a:t>8-</a:t>
            </a:r>
            <a:fld id="{61935018-1A45-4DCA-A493-6587D9F03B56}" type="slidenum">
              <a:rPr lang="en-US" smtClean="0"/>
              <a:pPr>
                <a:defRPr/>
              </a:pPr>
              <a:t>23</a:t>
            </a:fld>
            <a:endParaRPr lang="en-US" smtClean="0"/>
          </a:p>
        </p:txBody>
      </p:sp>
      <p:sp>
        <p:nvSpPr>
          <p:cNvPr id="61443" name="Rectangle 2"/>
          <p:cNvSpPr>
            <a:spLocks noGrp="1" noChangeArrowheads="1"/>
          </p:cNvSpPr>
          <p:nvPr>
            <p:ph type="title"/>
          </p:nvPr>
        </p:nvSpPr>
        <p:spPr>
          <a:xfrm>
            <a:off x="762000" y="0"/>
            <a:ext cx="8153400" cy="1219200"/>
          </a:xfrm>
        </p:spPr>
        <p:txBody>
          <a:bodyPr/>
          <a:lstStyle/>
          <a:p>
            <a:r>
              <a:rPr lang="en-US" sz="5400" smtClean="0">
                <a:solidFill>
                  <a:srgbClr val="00B050"/>
                </a:solidFill>
              </a:rPr>
              <a:t>C3 Ratings</a:t>
            </a:r>
          </a:p>
        </p:txBody>
      </p:sp>
      <p:sp>
        <p:nvSpPr>
          <p:cNvPr id="61444" name="Rectangle 3"/>
          <p:cNvSpPr>
            <a:spLocks noGrp="1" noChangeArrowheads="1"/>
          </p:cNvSpPr>
          <p:nvPr>
            <p:ph type="body" idx="1"/>
          </p:nvPr>
        </p:nvSpPr>
        <p:spPr>
          <a:xfrm>
            <a:off x="1143000" y="1371600"/>
            <a:ext cx="7391400" cy="4038600"/>
          </a:xfrm>
        </p:spPr>
        <p:txBody>
          <a:bodyPr/>
          <a:lstStyle/>
          <a:p>
            <a:r>
              <a:rPr lang="en-US" sz="2800" b="1" smtClean="0"/>
              <a:t>Rating for actual commercial time slot</a:t>
            </a:r>
          </a:p>
          <a:p>
            <a:r>
              <a:rPr lang="en-US" sz="2800" b="1" smtClean="0"/>
              <a:t>Rating plus viewing within 3 days</a:t>
            </a:r>
          </a:p>
          <a:p>
            <a:r>
              <a:rPr lang="en-US" sz="2800" b="1" smtClean="0"/>
              <a:t>Now used for advertising rates</a:t>
            </a:r>
          </a:p>
          <a:p>
            <a:r>
              <a:rPr lang="en-US" sz="2800" b="1" smtClean="0"/>
              <a:t>Calculated for all ads within a pod</a:t>
            </a:r>
          </a:p>
          <a:p>
            <a:r>
              <a:rPr lang="en-US" sz="2800" b="1" smtClean="0"/>
              <a:t>Criticism – ads within pod not equal</a:t>
            </a:r>
          </a:p>
          <a:p>
            <a:pPr lvl="1"/>
            <a:r>
              <a:rPr lang="en-US" sz="2400" b="1" smtClean="0"/>
              <a:t>First position – 28% higher awareness</a:t>
            </a:r>
          </a:p>
          <a:p>
            <a:r>
              <a:rPr lang="en-US" sz="2800" b="1" smtClean="0"/>
              <a:t>On Demand C3</a:t>
            </a:r>
          </a:p>
          <a:p>
            <a:endParaRPr lang="en-US" sz="2400" smtClean="0"/>
          </a:p>
        </p:txBody>
      </p:sp>
      <p:sp>
        <p:nvSpPr>
          <p:cNvPr id="61445"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61446"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61447"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a:spLocks noGrp="1"/>
          </p:cNvSpPr>
          <p:nvPr>
            <p:ph type="ftr" sz="quarter" idx="11"/>
          </p:nvPr>
        </p:nvSpPr>
        <p:spPr/>
        <p:txBody>
          <a:bodyPr/>
          <a:lstStyle/>
          <a:p>
            <a:pPr>
              <a:defRPr/>
            </a:pPr>
            <a:r>
              <a:rPr lang="en-US"/>
              <a:t>Copyright ©2014 by Pearson Education, Inc. All rights reserved. </a:t>
            </a:r>
          </a:p>
        </p:txBody>
      </p:sp>
      <p:sp>
        <p:nvSpPr>
          <p:cNvPr id="26627" name="Slide Number Placeholder 5"/>
          <p:cNvSpPr>
            <a:spLocks noGrp="1"/>
          </p:cNvSpPr>
          <p:nvPr>
            <p:ph type="sldNum" sz="quarter" idx="12"/>
          </p:nvPr>
        </p:nvSpPr>
        <p:spPr>
          <a:xfrm>
            <a:off x="7010400" y="6553200"/>
            <a:ext cx="1905000" cy="457200"/>
          </a:xfrm>
        </p:spPr>
        <p:txBody>
          <a:bodyPr/>
          <a:lstStyle/>
          <a:p>
            <a:pPr>
              <a:defRPr/>
            </a:pPr>
            <a:r>
              <a:rPr lang="en-US" smtClean="0"/>
              <a:t>8-</a:t>
            </a:r>
            <a:fld id="{95FAE0DF-9B6D-49C7-A459-E72B2B2EF0E3}" type="slidenum">
              <a:rPr lang="en-US" smtClean="0"/>
              <a:pPr>
                <a:defRPr/>
              </a:pPr>
              <a:t>24</a:t>
            </a:fld>
            <a:endParaRPr lang="en-US" smtClean="0"/>
          </a:p>
        </p:txBody>
      </p:sp>
      <p:sp>
        <p:nvSpPr>
          <p:cNvPr id="63491" name="Rectangle 2"/>
          <p:cNvSpPr>
            <a:spLocks noGrp="1" noChangeArrowheads="1"/>
          </p:cNvSpPr>
          <p:nvPr>
            <p:ph type="title"/>
          </p:nvPr>
        </p:nvSpPr>
        <p:spPr>
          <a:xfrm>
            <a:off x="685800" y="381000"/>
            <a:ext cx="7772400" cy="1143000"/>
          </a:xfrm>
        </p:spPr>
        <p:txBody>
          <a:bodyPr/>
          <a:lstStyle/>
          <a:p>
            <a:r>
              <a:rPr lang="en-US" sz="2800" smtClean="0"/>
              <a:t>Television</a:t>
            </a:r>
            <a:br>
              <a:rPr lang="en-US" sz="2800" smtClean="0"/>
            </a:br>
            <a:r>
              <a:rPr lang="en-US" sz="2800" smtClean="0"/>
              <a:t>Table 9.2</a:t>
            </a:r>
          </a:p>
        </p:txBody>
      </p:sp>
      <p:sp>
        <p:nvSpPr>
          <p:cNvPr id="63492" name="Rectangle 6"/>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63493" name="Rectangle 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63494" name="Rectangle 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63495" name="Rectangle 9"/>
          <p:cNvSpPr>
            <a:spLocks noChangeArrowheads="1"/>
          </p:cNvSpPr>
          <p:nvPr/>
        </p:nvSpPr>
        <p:spPr bwMode="auto">
          <a:xfrm>
            <a:off x="762000" y="228600"/>
            <a:ext cx="7010400" cy="609600"/>
          </a:xfrm>
          <a:prstGeom prst="rect">
            <a:avLst/>
          </a:prstGeom>
          <a:solidFill>
            <a:srgbClr val="333399"/>
          </a:solidFill>
          <a:ln w="12700">
            <a:noFill/>
            <a:miter lim="800000"/>
            <a:headEnd type="none" w="sm" len="sm"/>
            <a:tailEnd type="none" w="sm" len="sm"/>
          </a:ln>
        </p:spPr>
        <p:txBody>
          <a:bodyPr wrap="none" anchor="ctr"/>
          <a:lstStyle/>
          <a:p>
            <a:endParaRPr lang="en-US"/>
          </a:p>
        </p:txBody>
      </p:sp>
      <p:sp>
        <p:nvSpPr>
          <p:cNvPr id="63496" name="Rectangle 10"/>
          <p:cNvSpPr>
            <a:spLocks noChangeArrowheads="1"/>
          </p:cNvSpPr>
          <p:nvPr/>
        </p:nvSpPr>
        <p:spPr bwMode="auto">
          <a:xfrm>
            <a:off x="762000" y="838200"/>
            <a:ext cx="7010400" cy="6096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63497" name="Text Box 11"/>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rPr>
              <a:t>F I G U R E  8 . 9</a:t>
            </a:r>
          </a:p>
        </p:txBody>
      </p:sp>
      <p:sp>
        <p:nvSpPr>
          <p:cNvPr id="63498" name="Rectangle 12"/>
          <p:cNvSpPr>
            <a:spLocks noChangeArrowheads="1"/>
          </p:cNvSpPr>
          <p:nvPr/>
        </p:nvSpPr>
        <p:spPr bwMode="auto">
          <a:xfrm>
            <a:off x="838200" y="914400"/>
            <a:ext cx="6781800" cy="457200"/>
          </a:xfrm>
          <a:prstGeom prst="rect">
            <a:avLst/>
          </a:prstGeom>
          <a:noFill/>
          <a:ln w="9525">
            <a:noFill/>
            <a:miter lim="800000"/>
            <a:headEnd/>
            <a:tailEnd/>
          </a:ln>
        </p:spPr>
        <p:txBody>
          <a:bodyPr lIns="92075" tIns="46038" rIns="92075" bIns="46038" anchor="ctr"/>
          <a:lstStyle/>
          <a:p>
            <a:pPr eaLnBrk="0" hangingPunct="0"/>
            <a:r>
              <a:rPr lang="en-US" b="1">
                <a:solidFill>
                  <a:schemeClr val="tx1"/>
                </a:solidFill>
              </a:rPr>
              <a:t>Cost of 30-Second Ad Based on C-3 Ratings</a:t>
            </a:r>
          </a:p>
        </p:txBody>
      </p:sp>
      <p:sp>
        <p:nvSpPr>
          <p:cNvPr id="63499" name="TextBox 11"/>
          <p:cNvSpPr txBox="1">
            <a:spLocks noChangeArrowheads="1"/>
          </p:cNvSpPr>
          <p:nvPr/>
        </p:nvSpPr>
        <p:spPr bwMode="auto">
          <a:xfrm>
            <a:off x="1752600" y="1828800"/>
            <a:ext cx="5164138" cy="3416300"/>
          </a:xfrm>
          <a:prstGeom prst="rect">
            <a:avLst/>
          </a:prstGeom>
          <a:noFill/>
          <a:ln w="9525">
            <a:noFill/>
            <a:miter lim="800000"/>
            <a:headEnd/>
            <a:tailEnd/>
          </a:ln>
        </p:spPr>
        <p:txBody>
          <a:bodyPr wrap="none">
            <a:spAutoFit/>
          </a:bodyPr>
          <a:lstStyle/>
          <a:p>
            <a:r>
              <a:rPr lang="en-US">
                <a:solidFill>
                  <a:schemeClr val="tx1"/>
                </a:solidFill>
              </a:rPr>
              <a:t>American Idol		$467,617</a:t>
            </a:r>
          </a:p>
          <a:p>
            <a:r>
              <a:rPr lang="en-US">
                <a:solidFill>
                  <a:schemeClr val="tx1"/>
                </a:solidFill>
              </a:rPr>
              <a:t>Sunday Night Football	$415,000</a:t>
            </a:r>
          </a:p>
          <a:p>
            <a:r>
              <a:rPr lang="en-US">
                <a:solidFill>
                  <a:schemeClr val="tx1"/>
                </a:solidFill>
              </a:rPr>
              <a:t>Glee				$272,694</a:t>
            </a:r>
          </a:p>
          <a:p>
            <a:r>
              <a:rPr lang="en-US">
                <a:solidFill>
                  <a:schemeClr val="tx1"/>
                </a:solidFill>
              </a:rPr>
              <a:t>Family Guy			$259,289</a:t>
            </a:r>
          </a:p>
          <a:p>
            <a:r>
              <a:rPr lang="en-US">
                <a:solidFill>
                  <a:schemeClr val="tx1"/>
                </a:solidFill>
              </a:rPr>
              <a:t>The Simpsons		$253,170</a:t>
            </a:r>
          </a:p>
          <a:p>
            <a:r>
              <a:rPr lang="en-US">
                <a:solidFill>
                  <a:schemeClr val="tx1"/>
                </a:solidFill>
              </a:rPr>
              <a:t>House				$226,180</a:t>
            </a:r>
          </a:p>
          <a:p>
            <a:r>
              <a:rPr lang="en-US">
                <a:solidFill>
                  <a:schemeClr val="tx1"/>
                </a:solidFill>
              </a:rPr>
              <a:t>Grey’s Anatomy		$222,113</a:t>
            </a:r>
          </a:p>
          <a:p>
            <a:r>
              <a:rPr lang="en-US">
                <a:solidFill>
                  <a:schemeClr val="tx1"/>
                </a:solidFill>
              </a:rPr>
              <a:t>The Office			$213,617</a:t>
            </a:r>
          </a:p>
          <a:p>
            <a:r>
              <a:rPr lang="en-US">
                <a:solidFill>
                  <a:schemeClr val="tx1"/>
                </a:solidFill>
              </a:rPr>
              <a:t>Desperate Housewives	$210,064</a:t>
            </a:r>
          </a:p>
        </p:txBody>
      </p:sp>
      <p:sp>
        <p:nvSpPr>
          <p:cNvPr id="63500" name="TextBox 12"/>
          <p:cNvSpPr txBox="1">
            <a:spLocks noChangeArrowheads="1"/>
          </p:cNvSpPr>
          <p:nvPr/>
        </p:nvSpPr>
        <p:spPr bwMode="auto">
          <a:xfrm>
            <a:off x="1066800" y="5715000"/>
            <a:ext cx="7620000" cy="430213"/>
          </a:xfrm>
          <a:prstGeom prst="rect">
            <a:avLst/>
          </a:prstGeom>
          <a:noFill/>
          <a:ln w="9525">
            <a:noFill/>
            <a:miter lim="800000"/>
            <a:headEnd/>
            <a:tailEnd/>
          </a:ln>
        </p:spPr>
        <p:txBody>
          <a:bodyPr>
            <a:spAutoFit/>
          </a:bodyPr>
          <a:lstStyle/>
          <a:p>
            <a:r>
              <a:rPr lang="en-US" sz="1100">
                <a:solidFill>
                  <a:schemeClr val="tx1"/>
                </a:solidFill>
              </a:rPr>
              <a:t>Source: Adapted from Brian Steinberg, “Simon Who? Idol Spots Still Pricest in Prime Time,” </a:t>
            </a:r>
            <a:r>
              <a:rPr lang="en-US" sz="1100" i="1">
                <a:solidFill>
                  <a:schemeClr val="tx1"/>
                </a:solidFill>
              </a:rPr>
              <a:t>Advertising Age</a:t>
            </a:r>
            <a:r>
              <a:rPr lang="en-US" sz="1100">
                <a:solidFill>
                  <a:schemeClr val="tx1"/>
                </a:solidFill>
              </a:rPr>
              <a:t>, October 18, 2010, </a:t>
            </a:r>
            <a:r>
              <a:rPr lang="en-US" sz="1100" u="sng">
                <a:solidFill>
                  <a:schemeClr val="tx1"/>
                </a:solidFill>
                <a:hlinkClick r:id="rId3"/>
              </a:rPr>
              <a:t>http://adage.com/pring/146495</a:t>
            </a:r>
            <a:r>
              <a:rPr lang="en-US" sz="1100">
                <a:solidFill>
                  <a:schemeClr val="tx1"/>
                </a:solidFill>
              </a:rPr>
              <a:t>.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p:txBody>
          <a:bodyPr/>
          <a:lstStyle/>
          <a:p>
            <a:pPr>
              <a:defRPr/>
            </a:pPr>
            <a:r>
              <a:rPr lang="en-US"/>
              <a:t>Copyright ©2014 by Pearson Education, Inc. All rights reserved. </a:t>
            </a:r>
          </a:p>
        </p:txBody>
      </p:sp>
      <p:sp>
        <p:nvSpPr>
          <p:cNvPr id="23555" name="Slide Number Placeholder 5"/>
          <p:cNvSpPr>
            <a:spLocks noGrp="1"/>
          </p:cNvSpPr>
          <p:nvPr>
            <p:ph type="sldNum" sz="quarter" idx="12"/>
          </p:nvPr>
        </p:nvSpPr>
        <p:spPr>
          <a:xfrm>
            <a:off x="7010400" y="6553200"/>
            <a:ext cx="1905000" cy="457200"/>
          </a:xfrm>
        </p:spPr>
        <p:txBody>
          <a:bodyPr/>
          <a:lstStyle/>
          <a:p>
            <a:pPr>
              <a:defRPr/>
            </a:pPr>
            <a:r>
              <a:rPr lang="en-US" smtClean="0"/>
              <a:t>8-</a:t>
            </a:r>
            <a:fld id="{3D6E0817-A2CB-433A-BBCF-07545346DF06}" type="slidenum">
              <a:rPr lang="en-US" smtClean="0"/>
              <a:pPr>
                <a:defRPr/>
              </a:pPr>
              <a:t>25</a:t>
            </a:fld>
            <a:endParaRPr lang="en-US" smtClean="0"/>
          </a:p>
        </p:txBody>
      </p:sp>
      <p:sp>
        <p:nvSpPr>
          <p:cNvPr id="65539" name="Rectangle 2"/>
          <p:cNvSpPr>
            <a:spLocks noGrp="1" noChangeArrowheads="1"/>
          </p:cNvSpPr>
          <p:nvPr>
            <p:ph type="title"/>
          </p:nvPr>
        </p:nvSpPr>
        <p:spPr>
          <a:xfrm>
            <a:off x="762000" y="0"/>
            <a:ext cx="8153400" cy="1219200"/>
          </a:xfrm>
        </p:spPr>
        <p:txBody>
          <a:bodyPr/>
          <a:lstStyle/>
          <a:p>
            <a:r>
              <a:rPr lang="en-US" sz="5400" smtClean="0">
                <a:solidFill>
                  <a:srgbClr val="00B050"/>
                </a:solidFill>
              </a:rPr>
              <a:t>Ratings Provider</a:t>
            </a:r>
          </a:p>
        </p:txBody>
      </p:sp>
      <p:sp>
        <p:nvSpPr>
          <p:cNvPr id="65540" name="Rectangle 3"/>
          <p:cNvSpPr>
            <a:spLocks noGrp="1" noChangeArrowheads="1"/>
          </p:cNvSpPr>
          <p:nvPr>
            <p:ph type="body" idx="1"/>
          </p:nvPr>
        </p:nvSpPr>
        <p:spPr>
          <a:xfrm>
            <a:off x="1143000" y="1371600"/>
            <a:ext cx="7391400" cy="4038600"/>
          </a:xfrm>
        </p:spPr>
        <p:txBody>
          <a:bodyPr/>
          <a:lstStyle/>
          <a:p>
            <a:r>
              <a:rPr lang="en-US" sz="2800" b="1" smtClean="0"/>
              <a:t>AC Nielsen</a:t>
            </a:r>
          </a:p>
          <a:p>
            <a:r>
              <a:rPr lang="en-US" sz="2800" b="1" smtClean="0"/>
              <a:t>DMAs</a:t>
            </a:r>
          </a:p>
          <a:p>
            <a:r>
              <a:rPr lang="en-US" sz="2800" b="1" smtClean="0"/>
              <a:t>Demographic information</a:t>
            </a:r>
          </a:p>
          <a:p>
            <a:pPr lvl="1"/>
            <a:r>
              <a:rPr lang="en-US" sz="2400" b="1" smtClean="0"/>
              <a:t>Nielsen Media Research</a:t>
            </a:r>
          </a:p>
          <a:p>
            <a:pPr lvl="1"/>
            <a:r>
              <a:rPr lang="en-US" sz="2400" b="1" smtClean="0"/>
              <a:t>Starch INRA</a:t>
            </a:r>
          </a:p>
          <a:p>
            <a:pPr lvl="1"/>
            <a:r>
              <a:rPr lang="en-US" sz="2400" b="1" smtClean="0"/>
              <a:t>Mediamark Research</a:t>
            </a:r>
          </a:p>
          <a:p>
            <a:pPr lvl="1"/>
            <a:r>
              <a:rPr lang="en-US" sz="2400" b="1" smtClean="0"/>
              <a:t>Burke Marketing Research</a:t>
            </a:r>
          </a:p>
          <a:p>
            <a:endParaRPr lang="en-US" sz="2400" smtClean="0"/>
          </a:p>
        </p:txBody>
      </p:sp>
      <p:sp>
        <p:nvSpPr>
          <p:cNvPr id="65541"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65542"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65543"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p:txBody>
          <a:bodyPr/>
          <a:lstStyle/>
          <a:p>
            <a:pPr>
              <a:defRPr/>
            </a:pPr>
            <a:r>
              <a:rPr lang="en-US"/>
              <a:t>Copyright ©2014 by Pearson Education, Inc. All rights reserved. </a:t>
            </a:r>
          </a:p>
        </p:txBody>
      </p:sp>
      <p:sp>
        <p:nvSpPr>
          <p:cNvPr id="23555" name="Slide Number Placeholder 5"/>
          <p:cNvSpPr>
            <a:spLocks noGrp="1"/>
          </p:cNvSpPr>
          <p:nvPr>
            <p:ph type="sldNum" sz="quarter" idx="12"/>
          </p:nvPr>
        </p:nvSpPr>
        <p:spPr>
          <a:xfrm>
            <a:off x="7010400" y="6553200"/>
            <a:ext cx="1905000" cy="457200"/>
          </a:xfrm>
        </p:spPr>
        <p:txBody>
          <a:bodyPr/>
          <a:lstStyle/>
          <a:p>
            <a:pPr>
              <a:defRPr/>
            </a:pPr>
            <a:r>
              <a:rPr lang="en-US" smtClean="0"/>
              <a:t>8-</a:t>
            </a:r>
            <a:fld id="{82156A8E-7806-4D05-98FB-93814FD178C2}" type="slidenum">
              <a:rPr lang="en-US" smtClean="0"/>
              <a:pPr>
                <a:defRPr/>
              </a:pPr>
              <a:t>26</a:t>
            </a:fld>
            <a:endParaRPr lang="en-US" smtClean="0"/>
          </a:p>
        </p:txBody>
      </p:sp>
      <p:sp>
        <p:nvSpPr>
          <p:cNvPr id="67587" name="Rectangle 2"/>
          <p:cNvSpPr>
            <a:spLocks noGrp="1" noChangeArrowheads="1"/>
          </p:cNvSpPr>
          <p:nvPr>
            <p:ph type="title"/>
          </p:nvPr>
        </p:nvSpPr>
        <p:spPr>
          <a:xfrm>
            <a:off x="762000" y="0"/>
            <a:ext cx="8153400" cy="1219200"/>
          </a:xfrm>
        </p:spPr>
        <p:txBody>
          <a:bodyPr/>
          <a:lstStyle/>
          <a:p>
            <a:r>
              <a:rPr lang="en-US" sz="5400" smtClean="0">
                <a:solidFill>
                  <a:schemeClr val="bg1"/>
                </a:solidFill>
              </a:rPr>
              <a:t>Television</a:t>
            </a:r>
          </a:p>
        </p:txBody>
      </p:sp>
      <p:sp>
        <p:nvSpPr>
          <p:cNvPr id="67588" name="Rectangle 3"/>
          <p:cNvSpPr>
            <a:spLocks noGrp="1" noChangeArrowheads="1"/>
          </p:cNvSpPr>
          <p:nvPr>
            <p:ph type="body" idx="1"/>
          </p:nvPr>
        </p:nvSpPr>
        <p:spPr>
          <a:xfrm>
            <a:off x="1219200" y="1219200"/>
            <a:ext cx="7543800" cy="4876800"/>
          </a:xfrm>
        </p:spPr>
        <p:txBody>
          <a:bodyPr/>
          <a:lstStyle/>
          <a:p>
            <a:r>
              <a:rPr lang="en-US" sz="2800" b="1" smtClean="0">
                <a:solidFill>
                  <a:srgbClr val="00B050"/>
                </a:solidFill>
              </a:rPr>
              <a:t>Local and Regional TV advertising</a:t>
            </a:r>
          </a:p>
          <a:p>
            <a:pPr lvl="1"/>
            <a:r>
              <a:rPr lang="en-US" sz="2400" smtClean="0"/>
              <a:t>Excellent for local and regional companies</a:t>
            </a:r>
          </a:p>
          <a:p>
            <a:pPr lvl="1"/>
            <a:r>
              <a:rPr lang="en-US" sz="2400" smtClean="0"/>
              <a:t>National brands – spot TV ads</a:t>
            </a:r>
          </a:p>
          <a:p>
            <a:pPr lvl="1"/>
            <a:r>
              <a:rPr lang="en-US" sz="2400" smtClean="0"/>
              <a:t>75% national time sold during sweeps week</a:t>
            </a:r>
          </a:p>
          <a:p>
            <a:pPr lvl="1"/>
            <a:r>
              <a:rPr lang="en-US" sz="2400" smtClean="0"/>
              <a:t>Can generate higher GRPs at lower costs</a:t>
            </a:r>
          </a:p>
          <a:p>
            <a:r>
              <a:rPr lang="en-US" sz="2800" b="1" smtClean="0">
                <a:solidFill>
                  <a:srgbClr val="00B050"/>
                </a:solidFill>
              </a:rPr>
              <a:t>Effective television advertising</a:t>
            </a:r>
          </a:p>
          <a:p>
            <a:pPr lvl="1"/>
            <a:r>
              <a:rPr lang="en-US" sz="2400" smtClean="0"/>
              <a:t>Television audience should match target market</a:t>
            </a:r>
          </a:p>
          <a:p>
            <a:pPr lvl="1"/>
            <a:r>
              <a:rPr lang="en-US" sz="2400" smtClean="0"/>
              <a:t>Can reach large audience</a:t>
            </a:r>
          </a:p>
          <a:p>
            <a:pPr lvl="1"/>
            <a:r>
              <a:rPr lang="en-US" sz="2400" smtClean="0"/>
              <a:t>Low cost per contact</a:t>
            </a:r>
          </a:p>
          <a:p>
            <a:pPr lvl="1"/>
            <a:r>
              <a:rPr lang="en-US" sz="2400" smtClean="0"/>
              <a:t>Cable provides segmented audiences</a:t>
            </a:r>
          </a:p>
          <a:p>
            <a:pPr lvl="1"/>
            <a:endParaRPr lang="en-US" sz="2400" smtClean="0"/>
          </a:p>
        </p:txBody>
      </p:sp>
      <p:sp>
        <p:nvSpPr>
          <p:cNvPr id="67589"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67590"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67591"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p:txBody>
          <a:bodyPr/>
          <a:lstStyle/>
          <a:p>
            <a:pPr>
              <a:defRPr/>
            </a:pPr>
            <a:r>
              <a:rPr lang="en-US"/>
              <a:t>Copyright ©2014 by Pearson Education, Inc. All rights reserved. </a:t>
            </a:r>
          </a:p>
        </p:txBody>
      </p:sp>
      <p:sp>
        <p:nvSpPr>
          <p:cNvPr id="23555" name="Slide Number Placeholder 5"/>
          <p:cNvSpPr>
            <a:spLocks noGrp="1"/>
          </p:cNvSpPr>
          <p:nvPr>
            <p:ph type="sldNum" sz="quarter" idx="12"/>
          </p:nvPr>
        </p:nvSpPr>
        <p:spPr>
          <a:xfrm>
            <a:off x="7010400" y="6553200"/>
            <a:ext cx="1905000" cy="457200"/>
          </a:xfrm>
        </p:spPr>
        <p:txBody>
          <a:bodyPr/>
          <a:lstStyle/>
          <a:p>
            <a:pPr>
              <a:defRPr/>
            </a:pPr>
            <a:r>
              <a:rPr lang="en-US" smtClean="0"/>
              <a:t>8-</a:t>
            </a:r>
            <a:fld id="{F07F5AA9-672C-4E7F-9261-0B2D9677B606}" type="slidenum">
              <a:rPr lang="en-US" smtClean="0"/>
              <a:pPr>
                <a:defRPr/>
              </a:pPr>
              <a:t>27</a:t>
            </a:fld>
            <a:endParaRPr lang="en-US" smtClean="0"/>
          </a:p>
        </p:txBody>
      </p:sp>
      <p:sp>
        <p:nvSpPr>
          <p:cNvPr id="69635" name="Rectangle 2"/>
          <p:cNvSpPr>
            <a:spLocks noGrp="1" noChangeArrowheads="1"/>
          </p:cNvSpPr>
          <p:nvPr>
            <p:ph type="title"/>
          </p:nvPr>
        </p:nvSpPr>
        <p:spPr>
          <a:xfrm>
            <a:off x="838200" y="76200"/>
            <a:ext cx="8001000" cy="1219200"/>
          </a:xfrm>
        </p:spPr>
        <p:txBody>
          <a:bodyPr/>
          <a:lstStyle/>
          <a:p>
            <a:r>
              <a:rPr lang="en-US" sz="4400" smtClean="0">
                <a:solidFill>
                  <a:srgbClr val="00B050"/>
                </a:solidFill>
              </a:rPr>
              <a:t>Social Media and Television</a:t>
            </a:r>
          </a:p>
        </p:txBody>
      </p:sp>
      <p:sp>
        <p:nvSpPr>
          <p:cNvPr id="69636" name="Rectangle 3"/>
          <p:cNvSpPr>
            <a:spLocks noGrp="1" noChangeArrowheads="1"/>
          </p:cNvSpPr>
          <p:nvPr>
            <p:ph type="body" idx="1"/>
          </p:nvPr>
        </p:nvSpPr>
        <p:spPr>
          <a:xfrm>
            <a:off x="990600" y="1371600"/>
            <a:ext cx="7543800" cy="3276600"/>
          </a:xfrm>
        </p:spPr>
        <p:txBody>
          <a:bodyPr/>
          <a:lstStyle/>
          <a:p>
            <a:r>
              <a:rPr lang="en-US" sz="2800" smtClean="0"/>
              <a:t>Trends for consumers</a:t>
            </a:r>
          </a:p>
          <a:p>
            <a:pPr lvl="1"/>
            <a:r>
              <a:rPr lang="en-US" sz="2400" smtClean="0"/>
              <a:t>Less time watching television</a:t>
            </a:r>
          </a:p>
          <a:p>
            <a:pPr lvl="1"/>
            <a:r>
              <a:rPr lang="en-US" sz="2400" smtClean="0"/>
              <a:t>More time online</a:t>
            </a:r>
          </a:p>
          <a:p>
            <a:r>
              <a:rPr lang="en-US" sz="2800" smtClean="0"/>
              <a:t>High social media users watch more TV</a:t>
            </a:r>
          </a:p>
          <a:p>
            <a:r>
              <a:rPr lang="en-US" sz="2800" smtClean="0"/>
              <a:t>75% consumers multi-task watching TV</a:t>
            </a:r>
          </a:p>
          <a:p>
            <a:r>
              <a:rPr lang="en-US" sz="2800" smtClean="0"/>
              <a:t>Bluefin Labs – online buzz and TV shows</a:t>
            </a:r>
          </a:p>
        </p:txBody>
      </p:sp>
      <p:sp>
        <p:nvSpPr>
          <p:cNvPr id="69637"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69638"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69639"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p:txBody>
          <a:bodyPr/>
          <a:lstStyle/>
          <a:p>
            <a:pPr>
              <a:defRPr/>
            </a:pPr>
            <a:r>
              <a:rPr lang="en-US"/>
              <a:t>Copyright ©2014 by Pearson Education, Inc. All rights reserved. </a:t>
            </a:r>
          </a:p>
        </p:txBody>
      </p:sp>
      <p:sp>
        <p:nvSpPr>
          <p:cNvPr id="23555" name="Slide Number Placeholder 5"/>
          <p:cNvSpPr>
            <a:spLocks noGrp="1"/>
          </p:cNvSpPr>
          <p:nvPr>
            <p:ph type="sldNum" sz="quarter" idx="12"/>
          </p:nvPr>
        </p:nvSpPr>
        <p:spPr>
          <a:xfrm>
            <a:off x="7010400" y="6553200"/>
            <a:ext cx="1905000" cy="457200"/>
          </a:xfrm>
        </p:spPr>
        <p:txBody>
          <a:bodyPr/>
          <a:lstStyle/>
          <a:p>
            <a:pPr>
              <a:defRPr/>
            </a:pPr>
            <a:r>
              <a:rPr lang="en-US" smtClean="0"/>
              <a:t>8-</a:t>
            </a:r>
            <a:fld id="{E31D3406-4702-4951-B726-A1FA8830EC50}" type="slidenum">
              <a:rPr lang="en-US" smtClean="0"/>
              <a:pPr>
                <a:defRPr/>
              </a:pPr>
              <a:t>28</a:t>
            </a:fld>
            <a:endParaRPr lang="en-US" smtClean="0"/>
          </a:p>
        </p:txBody>
      </p:sp>
      <p:sp>
        <p:nvSpPr>
          <p:cNvPr id="71683" name="Rectangle 2"/>
          <p:cNvSpPr>
            <a:spLocks noGrp="1" noChangeArrowheads="1"/>
          </p:cNvSpPr>
          <p:nvPr>
            <p:ph type="title"/>
          </p:nvPr>
        </p:nvSpPr>
        <p:spPr>
          <a:xfrm>
            <a:off x="838200" y="76200"/>
            <a:ext cx="8001000" cy="1219200"/>
          </a:xfrm>
        </p:spPr>
        <p:txBody>
          <a:bodyPr/>
          <a:lstStyle/>
          <a:p>
            <a:r>
              <a:rPr lang="en-US" sz="4400" smtClean="0">
                <a:solidFill>
                  <a:srgbClr val="00B050"/>
                </a:solidFill>
              </a:rPr>
              <a:t>YouTube and Television</a:t>
            </a:r>
          </a:p>
        </p:txBody>
      </p:sp>
      <p:sp>
        <p:nvSpPr>
          <p:cNvPr id="71684" name="Rectangle 3"/>
          <p:cNvSpPr>
            <a:spLocks noGrp="1" noChangeArrowheads="1"/>
          </p:cNvSpPr>
          <p:nvPr>
            <p:ph type="body" idx="1"/>
          </p:nvPr>
        </p:nvSpPr>
        <p:spPr>
          <a:xfrm>
            <a:off x="1066800" y="1447800"/>
            <a:ext cx="7543800" cy="4267200"/>
          </a:xfrm>
        </p:spPr>
        <p:txBody>
          <a:bodyPr/>
          <a:lstStyle/>
          <a:p>
            <a:r>
              <a:rPr lang="en-US" sz="2800" smtClean="0"/>
              <a:t>Television ads posted on YouTube</a:t>
            </a:r>
          </a:p>
          <a:p>
            <a:pPr lvl="1"/>
            <a:r>
              <a:rPr lang="en-US" sz="2400" smtClean="0"/>
              <a:t>Simultaneous rollout</a:t>
            </a:r>
          </a:p>
          <a:p>
            <a:pPr lvl="1"/>
            <a:r>
              <a:rPr lang="en-US" sz="2400" smtClean="0"/>
              <a:t>YouTube pre-rollout</a:t>
            </a:r>
          </a:p>
          <a:p>
            <a:pPr lvl="1"/>
            <a:r>
              <a:rPr lang="en-US" sz="2400" smtClean="0"/>
              <a:t>Super Bowl – teaser ads</a:t>
            </a:r>
          </a:p>
          <a:p>
            <a:r>
              <a:rPr lang="en-US" sz="2800" smtClean="0"/>
              <a:t>Result in higher recall</a:t>
            </a:r>
          </a:p>
          <a:p>
            <a:pPr lvl="1"/>
            <a:r>
              <a:rPr lang="en-US" sz="2400" smtClean="0"/>
              <a:t>200% higher recall for both TV and YouTube</a:t>
            </a:r>
          </a:p>
          <a:p>
            <a:pPr lvl="1"/>
            <a:r>
              <a:rPr lang="en-US" sz="2400" smtClean="0"/>
              <a:t>150% higher recall YouTube only</a:t>
            </a:r>
          </a:p>
        </p:txBody>
      </p:sp>
      <p:sp>
        <p:nvSpPr>
          <p:cNvPr id="71685"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71686"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71687"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p:txBody>
          <a:bodyPr/>
          <a:lstStyle/>
          <a:p>
            <a:pPr>
              <a:defRPr/>
            </a:pPr>
            <a:r>
              <a:rPr lang="en-US"/>
              <a:t>Copyright ©2014 by Pearson Education, Inc. All rights reserved. </a:t>
            </a:r>
          </a:p>
        </p:txBody>
      </p:sp>
      <p:sp>
        <p:nvSpPr>
          <p:cNvPr id="23555" name="Slide Number Placeholder 5"/>
          <p:cNvSpPr>
            <a:spLocks noGrp="1"/>
          </p:cNvSpPr>
          <p:nvPr>
            <p:ph type="sldNum" sz="quarter" idx="12"/>
          </p:nvPr>
        </p:nvSpPr>
        <p:spPr>
          <a:xfrm>
            <a:off x="7010400" y="6553200"/>
            <a:ext cx="1905000" cy="457200"/>
          </a:xfrm>
        </p:spPr>
        <p:txBody>
          <a:bodyPr/>
          <a:lstStyle/>
          <a:p>
            <a:pPr>
              <a:defRPr/>
            </a:pPr>
            <a:r>
              <a:rPr lang="en-US" smtClean="0"/>
              <a:t>8-</a:t>
            </a:r>
            <a:fld id="{8D4E9687-9545-4E03-90C9-2A33062E0119}" type="slidenum">
              <a:rPr lang="en-US" smtClean="0"/>
              <a:pPr>
                <a:defRPr/>
              </a:pPr>
              <a:t>29</a:t>
            </a:fld>
            <a:endParaRPr lang="en-US" smtClean="0"/>
          </a:p>
        </p:txBody>
      </p:sp>
      <p:sp>
        <p:nvSpPr>
          <p:cNvPr id="73731" name="Rectangle 2"/>
          <p:cNvSpPr>
            <a:spLocks noGrp="1" noChangeArrowheads="1"/>
          </p:cNvSpPr>
          <p:nvPr>
            <p:ph type="title"/>
          </p:nvPr>
        </p:nvSpPr>
        <p:spPr>
          <a:xfrm>
            <a:off x="838200" y="76200"/>
            <a:ext cx="8001000" cy="1219200"/>
          </a:xfrm>
        </p:spPr>
        <p:txBody>
          <a:bodyPr/>
          <a:lstStyle/>
          <a:p>
            <a:r>
              <a:rPr lang="en-US" sz="4800" smtClean="0">
                <a:solidFill>
                  <a:srgbClr val="00B050"/>
                </a:solidFill>
              </a:rPr>
              <a:t>Super Bowl Advertising</a:t>
            </a:r>
          </a:p>
        </p:txBody>
      </p:sp>
      <p:sp>
        <p:nvSpPr>
          <p:cNvPr id="73732" name="Rectangle 3"/>
          <p:cNvSpPr>
            <a:spLocks noGrp="1" noChangeArrowheads="1"/>
          </p:cNvSpPr>
          <p:nvPr>
            <p:ph type="body" idx="1"/>
          </p:nvPr>
        </p:nvSpPr>
        <p:spPr>
          <a:xfrm>
            <a:off x="1066800" y="1447800"/>
            <a:ext cx="7543800" cy="4267200"/>
          </a:xfrm>
        </p:spPr>
        <p:txBody>
          <a:bodyPr/>
          <a:lstStyle/>
          <a:p>
            <a:r>
              <a:rPr lang="en-US" sz="2800" smtClean="0"/>
              <a:t>Biggest advertising event of year</a:t>
            </a:r>
          </a:p>
          <a:p>
            <a:r>
              <a:rPr lang="en-US" sz="2800" smtClean="0"/>
              <a:t>110 million plus viewers</a:t>
            </a:r>
          </a:p>
          <a:p>
            <a:r>
              <a:rPr lang="en-US" sz="2800" smtClean="0"/>
              <a:t>Brand building opportunity</a:t>
            </a:r>
          </a:p>
          <a:p>
            <a:r>
              <a:rPr lang="en-US" sz="2800" smtClean="0"/>
              <a:t>Many Super Bowl ads pre-roll in social media</a:t>
            </a:r>
          </a:p>
          <a:p>
            <a:pPr lvl="1"/>
            <a:r>
              <a:rPr lang="en-US" sz="2400" smtClean="0"/>
              <a:t>Teaser ads</a:t>
            </a:r>
          </a:p>
          <a:p>
            <a:pPr lvl="1"/>
            <a:r>
              <a:rPr lang="en-US" sz="2400" smtClean="0"/>
              <a:t>Extended ad with additional information</a:t>
            </a:r>
          </a:p>
          <a:p>
            <a:r>
              <a:rPr lang="en-US" sz="2800" smtClean="0"/>
              <a:t>Immediate feedback</a:t>
            </a:r>
          </a:p>
          <a:p>
            <a:r>
              <a:rPr lang="en-US" sz="2800" smtClean="0"/>
              <a:t>Monitor social buzz</a:t>
            </a:r>
          </a:p>
          <a:p>
            <a:endParaRPr lang="en-US" sz="2400" smtClean="0"/>
          </a:p>
        </p:txBody>
      </p:sp>
      <p:sp>
        <p:nvSpPr>
          <p:cNvPr id="73733"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73734"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73735"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p:cNvSpPr>
            <a:spLocks noGrp="1"/>
          </p:cNvSpPr>
          <p:nvPr>
            <p:ph type="ftr" sz="quarter" idx="11"/>
          </p:nvPr>
        </p:nvSpPr>
        <p:spPr>
          <a:xfrm>
            <a:off x="3657600" y="6553200"/>
            <a:ext cx="2895600" cy="304800"/>
          </a:xfrm>
        </p:spPr>
        <p:txBody>
          <a:bodyPr/>
          <a:lstStyle/>
          <a:p>
            <a:pPr>
              <a:defRPr/>
            </a:pPr>
            <a:r>
              <a:rPr lang="en-US">
                <a:latin typeface="Arial" charset="0"/>
              </a:rPr>
              <a:t>Copyright ©2014 by Pearson Education, Inc. All rights reserved. </a:t>
            </a:r>
          </a:p>
        </p:txBody>
      </p:sp>
      <p:sp>
        <p:nvSpPr>
          <p:cNvPr id="20482" name="Rectangle 2"/>
          <p:cNvSpPr>
            <a:spLocks noGrp="1" noChangeArrowheads="1"/>
          </p:cNvSpPr>
          <p:nvPr>
            <p:ph type="title"/>
          </p:nvPr>
        </p:nvSpPr>
        <p:spPr>
          <a:xfrm>
            <a:off x="3124200" y="1066800"/>
            <a:ext cx="4876800" cy="762000"/>
          </a:xfrm>
        </p:spPr>
        <p:txBody>
          <a:bodyPr/>
          <a:lstStyle/>
          <a:p>
            <a:pPr eaLnBrk="1" hangingPunct="1"/>
            <a:r>
              <a:rPr lang="en-US" smtClean="0">
                <a:solidFill>
                  <a:srgbClr val="FF3300"/>
                </a:solidFill>
              </a:rPr>
              <a:t>Chapter Objectives</a:t>
            </a:r>
          </a:p>
        </p:txBody>
      </p:sp>
      <p:sp>
        <p:nvSpPr>
          <p:cNvPr id="20483" name="Rectangle 3"/>
          <p:cNvSpPr>
            <a:spLocks noGrp="1" noChangeArrowheads="1"/>
          </p:cNvSpPr>
          <p:nvPr>
            <p:ph type="body" idx="1"/>
          </p:nvPr>
        </p:nvSpPr>
        <p:spPr>
          <a:xfrm>
            <a:off x="381000" y="2133600"/>
            <a:ext cx="8382000" cy="4038600"/>
          </a:xfrm>
        </p:spPr>
        <p:txBody>
          <a:bodyPr/>
          <a:lstStyle/>
          <a:p>
            <a:pPr marL="514350" indent="-514350" eaLnBrk="1" hangingPunct="1">
              <a:lnSpc>
                <a:spcPct val="90000"/>
              </a:lnSpc>
              <a:buFontTx/>
              <a:buAutoNum type="arabicPeriod"/>
            </a:pPr>
            <a:r>
              <a:rPr lang="en-US" sz="2000" smtClean="0"/>
              <a:t>What is a media strategy?</a:t>
            </a:r>
          </a:p>
          <a:p>
            <a:pPr marL="514350" indent="-514350" eaLnBrk="1" hangingPunct="1">
              <a:lnSpc>
                <a:spcPct val="90000"/>
              </a:lnSpc>
              <a:buFontTx/>
              <a:buAutoNum type="arabicPeriod"/>
            </a:pPr>
            <a:r>
              <a:rPr lang="en-US" sz="2000" smtClean="0"/>
              <a:t>What elements and individuals are involved in media planning?</a:t>
            </a:r>
          </a:p>
          <a:p>
            <a:pPr marL="514350" indent="-514350" eaLnBrk="1" hangingPunct="1">
              <a:lnSpc>
                <a:spcPct val="90000"/>
              </a:lnSpc>
              <a:buFontTx/>
              <a:buAutoNum type="arabicPeriod"/>
            </a:pPr>
            <a:r>
              <a:rPr lang="en-US" sz="2000" smtClean="0"/>
              <a:t>How do the terms used to describe advertising help the marketing team design effective campaigns?</a:t>
            </a:r>
          </a:p>
          <a:p>
            <a:pPr marL="514350" indent="-514350" eaLnBrk="1" hangingPunct="1">
              <a:lnSpc>
                <a:spcPct val="90000"/>
              </a:lnSpc>
              <a:buFontTx/>
              <a:buAutoNum type="arabicPeriod"/>
            </a:pPr>
            <a:r>
              <a:rPr lang="en-US" sz="2000" smtClean="0"/>
              <a:t>What are some of the primary advertising objectives?</a:t>
            </a:r>
          </a:p>
          <a:p>
            <a:pPr marL="514350" indent="-514350" eaLnBrk="1" hangingPunct="1">
              <a:lnSpc>
                <a:spcPct val="90000"/>
              </a:lnSpc>
              <a:buFontTx/>
              <a:buAutoNum type="arabicPeriod"/>
            </a:pPr>
            <a:r>
              <a:rPr lang="en-US" sz="2000" smtClean="0"/>
              <a:t>What are the advantages and disadvantages associated with each of the traditional advertising media?</a:t>
            </a:r>
          </a:p>
          <a:p>
            <a:pPr marL="514350" indent="-514350" eaLnBrk="1" hangingPunct="1">
              <a:lnSpc>
                <a:spcPct val="90000"/>
              </a:lnSpc>
              <a:buFontTx/>
              <a:buAutoNum type="arabicPeriod"/>
            </a:pPr>
            <a:r>
              <a:rPr lang="en-US" sz="2000" smtClean="0"/>
              <a:t>How can the marketing team use the media mix to increase advertising effectiveness?</a:t>
            </a:r>
          </a:p>
          <a:p>
            <a:pPr marL="514350" indent="-514350" eaLnBrk="1" hangingPunct="1">
              <a:lnSpc>
                <a:spcPct val="90000"/>
              </a:lnSpc>
              <a:buFontTx/>
              <a:buAutoNum type="arabicPeriod"/>
            </a:pPr>
            <a:r>
              <a:rPr lang="en-US" sz="2000" smtClean="0"/>
              <a:t>What are the key issues associated with media selection for business-to-business markets?</a:t>
            </a:r>
          </a:p>
          <a:p>
            <a:pPr marL="514350" indent="-514350" eaLnBrk="1" hangingPunct="1">
              <a:lnSpc>
                <a:spcPct val="90000"/>
              </a:lnSpc>
              <a:buFontTx/>
              <a:buAutoNum type="arabicPeriod"/>
            </a:pPr>
            <a:r>
              <a:rPr lang="en-US" sz="2000" smtClean="0"/>
              <a:t>What issues are associated with media selection in international markets?</a:t>
            </a:r>
          </a:p>
        </p:txBody>
      </p:sp>
      <p:sp>
        <p:nvSpPr>
          <p:cNvPr id="20484" name="Text Box 4"/>
          <p:cNvSpPr txBox="1">
            <a:spLocks noChangeArrowheads="1"/>
          </p:cNvSpPr>
          <p:nvPr/>
        </p:nvSpPr>
        <p:spPr bwMode="auto">
          <a:xfrm>
            <a:off x="2133600" y="304800"/>
            <a:ext cx="6858000" cy="646113"/>
          </a:xfrm>
          <a:prstGeom prst="rect">
            <a:avLst/>
          </a:prstGeom>
          <a:noFill/>
          <a:ln w="9525">
            <a:noFill/>
            <a:miter lim="800000"/>
            <a:headEnd/>
            <a:tailEnd/>
          </a:ln>
        </p:spPr>
        <p:txBody>
          <a:bodyPr>
            <a:spAutoFit/>
          </a:bodyPr>
          <a:lstStyle/>
          <a:p>
            <a:pPr algn="ctr"/>
            <a:r>
              <a:rPr lang="en-US" sz="3600">
                <a:solidFill>
                  <a:srgbClr val="000099"/>
                </a:solidFill>
              </a:rPr>
              <a:t>  Traditional Media Channels</a:t>
            </a:r>
            <a:endParaRPr lang="en-US" sz="1600">
              <a:solidFill>
                <a:srgbClr val="000099"/>
              </a:solidFill>
            </a:endParaRPr>
          </a:p>
        </p:txBody>
      </p:sp>
      <p:sp>
        <p:nvSpPr>
          <p:cNvPr id="20485" name="Rectangle 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20486" name="Rectangle 5"/>
          <p:cNvSpPr>
            <a:spLocks noChangeArrowheads="1"/>
          </p:cNvSpPr>
          <p:nvPr/>
        </p:nvSpPr>
        <p:spPr bwMode="auto">
          <a:xfrm>
            <a:off x="0" y="0"/>
            <a:ext cx="2286000" cy="19812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20487" name="Text Box 7"/>
          <p:cNvSpPr txBox="1">
            <a:spLocks noChangeArrowheads="1"/>
          </p:cNvSpPr>
          <p:nvPr/>
        </p:nvSpPr>
        <p:spPr bwMode="auto">
          <a:xfrm>
            <a:off x="685800" y="228600"/>
            <a:ext cx="1219200" cy="1446213"/>
          </a:xfrm>
          <a:prstGeom prst="rect">
            <a:avLst/>
          </a:prstGeom>
          <a:noFill/>
          <a:ln w="12700">
            <a:noFill/>
            <a:miter lim="800000"/>
            <a:headEnd type="none" w="sm" len="sm"/>
            <a:tailEnd type="none" w="sm" len="sm"/>
          </a:ln>
        </p:spPr>
        <p:txBody>
          <a:bodyPr>
            <a:spAutoFit/>
          </a:bodyPr>
          <a:lstStyle/>
          <a:p>
            <a:pPr>
              <a:spcBef>
                <a:spcPct val="50000"/>
              </a:spcBef>
            </a:pPr>
            <a:r>
              <a:rPr lang="en-US" sz="8800">
                <a:solidFill>
                  <a:srgbClr val="CC3300"/>
                </a:solidFill>
              </a:rPr>
              <a:t>8</a:t>
            </a:r>
          </a:p>
        </p:txBody>
      </p:sp>
      <p:sp>
        <p:nvSpPr>
          <p:cNvPr id="8201" name="Slide Number Placeholder 6"/>
          <p:cNvSpPr>
            <a:spLocks noGrp="1"/>
          </p:cNvSpPr>
          <p:nvPr>
            <p:ph type="sldNum" sz="quarter" idx="12"/>
          </p:nvPr>
        </p:nvSpPr>
        <p:spPr>
          <a:xfrm>
            <a:off x="7010400" y="6553200"/>
            <a:ext cx="1905000" cy="457200"/>
          </a:xfrm>
        </p:spPr>
        <p:txBody>
          <a:bodyPr/>
          <a:lstStyle/>
          <a:p>
            <a:pPr>
              <a:defRPr/>
            </a:pPr>
            <a:r>
              <a:rPr lang="en-US" smtClean="0">
                <a:latin typeface="Arial" charset="0"/>
              </a:rPr>
              <a:t>8-</a:t>
            </a:r>
            <a:fld id="{FA8D483A-D96B-4B0D-82FE-D7F2F19677D2}" type="slidenum">
              <a:rPr lang="en-US" smtClean="0">
                <a:latin typeface="Arial" charset="0"/>
              </a:rPr>
              <a:pPr>
                <a:defRPr/>
              </a:pPr>
              <a:t>3</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p:txBody>
          <a:bodyPr/>
          <a:lstStyle/>
          <a:p>
            <a:pPr>
              <a:defRPr/>
            </a:pPr>
            <a:r>
              <a:rPr lang="en-US"/>
              <a:t>Copyright ©2014 by Pearson Education, Inc. All rights reserved. </a:t>
            </a:r>
          </a:p>
        </p:txBody>
      </p:sp>
      <p:sp>
        <p:nvSpPr>
          <p:cNvPr id="29699" name="Slide Number Placeholder 5"/>
          <p:cNvSpPr>
            <a:spLocks noGrp="1"/>
          </p:cNvSpPr>
          <p:nvPr>
            <p:ph type="sldNum" sz="quarter" idx="12"/>
          </p:nvPr>
        </p:nvSpPr>
        <p:spPr>
          <a:xfrm>
            <a:off x="7315200" y="6553200"/>
            <a:ext cx="1905000" cy="457200"/>
          </a:xfrm>
        </p:spPr>
        <p:txBody>
          <a:bodyPr/>
          <a:lstStyle/>
          <a:p>
            <a:pPr>
              <a:defRPr/>
            </a:pPr>
            <a:r>
              <a:rPr lang="en-US" smtClean="0"/>
              <a:t>8-</a:t>
            </a:r>
            <a:fld id="{A751767B-1A2C-42B5-A981-E392E8FF9503}" type="slidenum">
              <a:rPr lang="en-US" smtClean="0"/>
              <a:pPr>
                <a:defRPr/>
              </a:pPr>
              <a:t>30</a:t>
            </a:fld>
            <a:endParaRPr lang="en-US" smtClean="0"/>
          </a:p>
        </p:txBody>
      </p:sp>
      <p:sp>
        <p:nvSpPr>
          <p:cNvPr id="75779" name="Rectangle 6"/>
          <p:cNvSpPr>
            <a:spLocks noChangeArrowheads="1"/>
          </p:cNvSpPr>
          <p:nvPr/>
        </p:nvSpPr>
        <p:spPr bwMode="auto">
          <a:xfrm>
            <a:off x="0" y="0"/>
            <a:ext cx="5334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75780" name="Rectangle 7"/>
          <p:cNvSpPr>
            <a:spLocks noChangeArrowheads="1"/>
          </p:cNvSpPr>
          <p:nvPr/>
        </p:nvSpPr>
        <p:spPr bwMode="auto">
          <a:xfrm>
            <a:off x="0" y="3048000"/>
            <a:ext cx="5334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75781" name="Rectangle 8"/>
          <p:cNvSpPr>
            <a:spLocks noChangeArrowheads="1"/>
          </p:cNvSpPr>
          <p:nvPr/>
        </p:nvSpPr>
        <p:spPr bwMode="auto">
          <a:xfrm>
            <a:off x="533400" y="228600"/>
            <a:ext cx="5334000" cy="609600"/>
          </a:xfrm>
          <a:prstGeom prst="rect">
            <a:avLst/>
          </a:prstGeom>
          <a:solidFill>
            <a:srgbClr val="333399"/>
          </a:solidFill>
          <a:ln w="12700">
            <a:noFill/>
            <a:miter lim="800000"/>
            <a:headEnd type="none" w="sm" len="sm"/>
            <a:tailEnd type="none" w="sm" len="sm"/>
          </a:ln>
        </p:spPr>
        <p:txBody>
          <a:bodyPr wrap="none" anchor="ctr"/>
          <a:lstStyle/>
          <a:p>
            <a:endParaRPr lang="en-US"/>
          </a:p>
        </p:txBody>
      </p:sp>
      <p:sp>
        <p:nvSpPr>
          <p:cNvPr id="75782" name="Rectangle 9"/>
          <p:cNvSpPr>
            <a:spLocks noChangeArrowheads="1"/>
          </p:cNvSpPr>
          <p:nvPr/>
        </p:nvSpPr>
        <p:spPr bwMode="auto">
          <a:xfrm>
            <a:off x="533400" y="838200"/>
            <a:ext cx="5334000" cy="6096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75783" name="Text Box 10"/>
          <p:cNvSpPr txBox="1">
            <a:spLocks noChangeArrowheads="1"/>
          </p:cNvSpPr>
          <p:nvPr/>
        </p:nvSpPr>
        <p:spPr bwMode="auto">
          <a:xfrm>
            <a:off x="685800" y="228600"/>
            <a:ext cx="4495800" cy="584200"/>
          </a:xfrm>
          <a:prstGeom prst="rect">
            <a:avLst/>
          </a:prstGeom>
          <a:noFill/>
          <a:ln w="12700">
            <a:noFill/>
            <a:miter lim="800000"/>
            <a:headEnd type="none" w="sm" len="sm"/>
            <a:tailEnd type="none" w="sm" len="sm"/>
          </a:ln>
        </p:spPr>
        <p:txBody>
          <a:bodyPr>
            <a:spAutoFit/>
          </a:bodyPr>
          <a:lstStyle/>
          <a:p>
            <a:r>
              <a:rPr lang="en-US" sz="3200">
                <a:solidFill>
                  <a:srgbClr val="FFFFFF"/>
                </a:solidFill>
              </a:rPr>
              <a:t>F I G U R E    8 . 10</a:t>
            </a:r>
          </a:p>
        </p:txBody>
      </p:sp>
      <p:sp>
        <p:nvSpPr>
          <p:cNvPr id="75784" name="Rectangle 11"/>
          <p:cNvSpPr>
            <a:spLocks noChangeArrowheads="1"/>
          </p:cNvSpPr>
          <p:nvPr/>
        </p:nvSpPr>
        <p:spPr bwMode="auto">
          <a:xfrm>
            <a:off x="669925" y="914400"/>
            <a:ext cx="4816475" cy="457200"/>
          </a:xfrm>
          <a:prstGeom prst="rect">
            <a:avLst/>
          </a:prstGeom>
          <a:noFill/>
          <a:ln w="9525">
            <a:noFill/>
            <a:miter lim="800000"/>
            <a:headEnd/>
            <a:tailEnd/>
          </a:ln>
        </p:spPr>
        <p:txBody>
          <a:bodyPr lIns="92075" tIns="46038" rIns="92075" bIns="46038" anchor="ctr"/>
          <a:lstStyle/>
          <a:p>
            <a:pPr eaLnBrk="0" hangingPunct="0"/>
            <a:r>
              <a:rPr lang="en-US" sz="3200" b="1">
                <a:solidFill>
                  <a:schemeClr val="tx1"/>
                </a:solidFill>
              </a:rPr>
              <a:t>Radio Advertising</a:t>
            </a:r>
          </a:p>
        </p:txBody>
      </p:sp>
      <p:sp>
        <p:nvSpPr>
          <p:cNvPr id="75785" name="Text Placeholder 3"/>
          <p:cNvSpPr txBox="1">
            <a:spLocks/>
          </p:cNvSpPr>
          <p:nvPr/>
        </p:nvSpPr>
        <p:spPr bwMode="auto">
          <a:xfrm>
            <a:off x="730250" y="1676400"/>
            <a:ext cx="4267200" cy="639763"/>
          </a:xfrm>
          <a:prstGeom prst="rect">
            <a:avLst/>
          </a:prstGeom>
          <a:noFill/>
          <a:ln w="9525">
            <a:noFill/>
            <a:miter lim="800000"/>
            <a:headEnd/>
            <a:tailEnd/>
          </a:ln>
        </p:spPr>
        <p:txBody>
          <a:bodyPr lIns="92075" tIns="46038" rIns="92075" bIns="46038"/>
          <a:lstStyle/>
          <a:p>
            <a:pPr eaLnBrk="0" hangingPunct="0">
              <a:spcBef>
                <a:spcPct val="20000"/>
              </a:spcBef>
              <a:buClr>
                <a:schemeClr val="tx1"/>
              </a:buClr>
            </a:pPr>
            <a:r>
              <a:rPr lang="en-US" sz="2800">
                <a:solidFill>
                  <a:schemeClr val="tx1"/>
                </a:solidFill>
              </a:rPr>
              <a:t>Advantages</a:t>
            </a:r>
          </a:p>
        </p:txBody>
      </p:sp>
      <p:sp>
        <p:nvSpPr>
          <p:cNvPr id="75786" name="Content Placeholder 5"/>
          <p:cNvSpPr>
            <a:spLocks noGrp="1"/>
          </p:cNvSpPr>
          <p:nvPr>
            <p:ph sz="half" idx="4294967295"/>
          </p:nvPr>
        </p:nvSpPr>
        <p:spPr>
          <a:xfrm>
            <a:off x="730250" y="2163763"/>
            <a:ext cx="4267200" cy="3951287"/>
          </a:xfrm>
        </p:spPr>
        <p:txBody>
          <a:bodyPr/>
          <a:lstStyle/>
          <a:p>
            <a:r>
              <a:rPr lang="en-US" sz="2000" smtClean="0"/>
              <a:t>Recall promoted</a:t>
            </a:r>
          </a:p>
          <a:p>
            <a:r>
              <a:rPr lang="en-US" sz="2000" smtClean="0"/>
              <a:t>Narrower target markets</a:t>
            </a:r>
          </a:p>
          <a:p>
            <a:r>
              <a:rPr lang="en-US" sz="2000" smtClean="0"/>
              <a:t>Ad music can match audience</a:t>
            </a:r>
          </a:p>
          <a:p>
            <a:r>
              <a:rPr lang="en-US" sz="2000" smtClean="0"/>
              <a:t>High segmentation potential</a:t>
            </a:r>
          </a:p>
          <a:p>
            <a:r>
              <a:rPr lang="en-US" sz="2000" smtClean="0"/>
              <a:t>Flexibility in making ads</a:t>
            </a:r>
          </a:p>
          <a:p>
            <a:r>
              <a:rPr lang="en-US" sz="2000" smtClean="0"/>
              <a:t>Modify ad to local conditions</a:t>
            </a:r>
          </a:p>
          <a:p>
            <a:r>
              <a:rPr lang="en-US" sz="2000" smtClean="0"/>
              <a:t>Intimacy with DJs</a:t>
            </a:r>
          </a:p>
          <a:p>
            <a:r>
              <a:rPr lang="en-US" sz="2000" smtClean="0"/>
              <a:t>Mobile – listen anywhere</a:t>
            </a:r>
          </a:p>
          <a:p>
            <a:r>
              <a:rPr lang="en-US" sz="2000" smtClean="0"/>
              <a:t>Creative opportunities with sound and music</a:t>
            </a:r>
          </a:p>
        </p:txBody>
      </p:sp>
      <p:sp>
        <p:nvSpPr>
          <p:cNvPr id="75787" name="Text Placeholder 6"/>
          <p:cNvSpPr txBox="1">
            <a:spLocks/>
          </p:cNvSpPr>
          <p:nvPr/>
        </p:nvSpPr>
        <p:spPr bwMode="auto">
          <a:xfrm>
            <a:off x="5070475" y="1676400"/>
            <a:ext cx="4041775" cy="639763"/>
          </a:xfrm>
          <a:prstGeom prst="rect">
            <a:avLst/>
          </a:prstGeom>
          <a:noFill/>
          <a:ln w="9525">
            <a:noFill/>
            <a:miter lim="800000"/>
            <a:headEnd/>
            <a:tailEnd/>
          </a:ln>
        </p:spPr>
        <p:txBody>
          <a:bodyPr/>
          <a:lstStyle/>
          <a:p>
            <a:pPr eaLnBrk="0" hangingPunct="0">
              <a:spcBef>
                <a:spcPct val="20000"/>
              </a:spcBef>
              <a:buClr>
                <a:schemeClr val="tx1"/>
              </a:buClr>
            </a:pPr>
            <a:r>
              <a:rPr lang="en-US" sz="2800">
                <a:solidFill>
                  <a:schemeClr val="tx1"/>
                </a:solidFill>
              </a:rPr>
              <a:t>Disadvantages</a:t>
            </a:r>
          </a:p>
        </p:txBody>
      </p:sp>
      <p:sp>
        <p:nvSpPr>
          <p:cNvPr id="75788" name="Content Placeholder 7"/>
          <p:cNvSpPr>
            <a:spLocks noGrp="1"/>
          </p:cNvSpPr>
          <p:nvPr>
            <p:ph sz="quarter" idx="4294967295"/>
          </p:nvPr>
        </p:nvSpPr>
        <p:spPr>
          <a:xfrm>
            <a:off x="5070475" y="2163763"/>
            <a:ext cx="4041775" cy="3951287"/>
          </a:xfrm>
        </p:spPr>
        <p:txBody>
          <a:bodyPr/>
          <a:lstStyle/>
          <a:p>
            <a:r>
              <a:rPr lang="en-US" sz="2000" smtClean="0"/>
              <a:t>Short exposure time</a:t>
            </a:r>
          </a:p>
          <a:p>
            <a:r>
              <a:rPr lang="en-US" sz="2000" smtClean="0"/>
              <a:t>Low attention</a:t>
            </a:r>
          </a:p>
          <a:p>
            <a:r>
              <a:rPr lang="en-US" sz="2000" smtClean="0"/>
              <a:t>Difficult to reach national audiences</a:t>
            </a:r>
          </a:p>
          <a:p>
            <a:r>
              <a:rPr lang="en-US" sz="2000" smtClean="0"/>
              <a:t>Target duplication with several stations using the same format</a:t>
            </a:r>
          </a:p>
          <a:p>
            <a:r>
              <a:rPr lang="en-US" sz="2000" smtClean="0"/>
              <a:t>Information overload</a:t>
            </a:r>
          </a:p>
        </p:txBody>
      </p:sp>
      <p:cxnSp>
        <p:nvCxnSpPr>
          <p:cNvPr id="75789" name="Straight Connector 15"/>
          <p:cNvCxnSpPr>
            <a:cxnSpLocks noChangeShapeType="1"/>
          </p:cNvCxnSpPr>
          <p:nvPr/>
        </p:nvCxnSpPr>
        <p:spPr bwMode="auto">
          <a:xfrm>
            <a:off x="533400" y="2133600"/>
            <a:ext cx="8578850" cy="0"/>
          </a:xfrm>
          <a:prstGeom prst="line">
            <a:avLst/>
          </a:prstGeom>
          <a:noFill/>
          <a:ln w="28575" algn="ctr">
            <a:solidFill>
              <a:schemeClr val="tx1"/>
            </a:solidFill>
            <a:round/>
            <a:headEnd type="none" w="sm" len="sm"/>
            <a:tailEnd type="none" w="sm" len="sm"/>
          </a:ln>
        </p:spPr>
      </p:cxn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p:cNvSpPr>
            <a:spLocks noGrp="1"/>
          </p:cNvSpPr>
          <p:nvPr>
            <p:ph type="ftr" sz="quarter" idx="11"/>
          </p:nvPr>
        </p:nvSpPr>
        <p:spPr/>
        <p:txBody>
          <a:bodyPr/>
          <a:lstStyle/>
          <a:p>
            <a:pPr>
              <a:defRPr/>
            </a:pPr>
            <a:r>
              <a:rPr lang="en-US"/>
              <a:t>Copyright ©2014 by Pearson Education, Inc. All rights reserved. </a:t>
            </a:r>
          </a:p>
        </p:txBody>
      </p:sp>
      <p:sp>
        <p:nvSpPr>
          <p:cNvPr id="31747" name="Slide Number Placeholder 5"/>
          <p:cNvSpPr>
            <a:spLocks noGrp="1"/>
          </p:cNvSpPr>
          <p:nvPr>
            <p:ph type="sldNum" sz="quarter" idx="12"/>
          </p:nvPr>
        </p:nvSpPr>
        <p:spPr>
          <a:xfrm>
            <a:off x="7010400" y="6553200"/>
            <a:ext cx="1905000" cy="457200"/>
          </a:xfrm>
        </p:spPr>
        <p:txBody>
          <a:bodyPr/>
          <a:lstStyle/>
          <a:p>
            <a:pPr>
              <a:defRPr/>
            </a:pPr>
            <a:r>
              <a:rPr lang="en-US" smtClean="0"/>
              <a:t>8-</a:t>
            </a:r>
            <a:fld id="{3AAEF4D0-E66B-4C0A-981F-71726DFF8BD5}" type="slidenum">
              <a:rPr lang="en-US" smtClean="0"/>
              <a:pPr>
                <a:defRPr/>
              </a:pPr>
              <a:t>31</a:t>
            </a:fld>
            <a:endParaRPr lang="en-US" smtClean="0"/>
          </a:p>
        </p:txBody>
      </p:sp>
      <p:sp>
        <p:nvSpPr>
          <p:cNvPr id="77827" name="Rectangle 2"/>
          <p:cNvSpPr>
            <a:spLocks noChangeArrowheads="1"/>
          </p:cNvSpPr>
          <p:nvPr/>
        </p:nvSpPr>
        <p:spPr bwMode="auto">
          <a:xfrm>
            <a:off x="0" y="0"/>
            <a:ext cx="5334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77828" name="Rectangle 3"/>
          <p:cNvSpPr>
            <a:spLocks noChangeArrowheads="1"/>
          </p:cNvSpPr>
          <p:nvPr/>
        </p:nvSpPr>
        <p:spPr bwMode="auto">
          <a:xfrm>
            <a:off x="0" y="3048000"/>
            <a:ext cx="5334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77829" name="Rectangle 4"/>
          <p:cNvSpPr>
            <a:spLocks noChangeArrowheads="1"/>
          </p:cNvSpPr>
          <p:nvPr/>
        </p:nvSpPr>
        <p:spPr bwMode="auto">
          <a:xfrm>
            <a:off x="533400" y="304800"/>
            <a:ext cx="5872163" cy="533400"/>
          </a:xfrm>
          <a:prstGeom prst="rect">
            <a:avLst/>
          </a:prstGeom>
          <a:solidFill>
            <a:srgbClr val="333399"/>
          </a:solidFill>
          <a:ln w="12700">
            <a:noFill/>
            <a:miter lim="800000"/>
            <a:headEnd type="none" w="sm" len="sm"/>
            <a:tailEnd type="none" w="sm" len="sm"/>
          </a:ln>
        </p:spPr>
        <p:txBody>
          <a:bodyPr wrap="none" anchor="ctr"/>
          <a:lstStyle/>
          <a:p>
            <a:endParaRPr lang="en-US"/>
          </a:p>
        </p:txBody>
      </p:sp>
      <p:sp>
        <p:nvSpPr>
          <p:cNvPr id="77830" name="Rectangle 5"/>
          <p:cNvSpPr>
            <a:spLocks noChangeArrowheads="1"/>
          </p:cNvSpPr>
          <p:nvPr/>
        </p:nvSpPr>
        <p:spPr bwMode="auto">
          <a:xfrm>
            <a:off x="533400" y="838200"/>
            <a:ext cx="5872163" cy="6096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77831" name="Text Box 6"/>
          <p:cNvSpPr txBox="1">
            <a:spLocks noChangeArrowheads="1"/>
          </p:cNvSpPr>
          <p:nvPr/>
        </p:nvSpPr>
        <p:spPr bwMode="auto">
          <a:xfrm>
            <a:off x="762000" y="258763"/>
            <a:ext cx="3733800" cy="579437"/>
          </a:xfrm>
          <a:prstGeom prst="rect">
            <a:avLst/>
          </a:prstGeom>
          <a:noFill/>
          <a:ln w="12700">
            <a:noFill/>
            <a:miter lim="800000"/>
            <a:headEnd type="none" w="sm" len="sm"/>
            <a:tailEnd type="none" w="sm" len="sm"/>
          </a:ln>
        </p:spPr>
        <p:txBody>
          <a:bodyPr>
            <a:spAutoFit/>
          </a:bodyPr>
          <a:lstStyle/>
          <a:p>
            <a:r>
              <a:rPr lang="en-US" sz="3200">
                <a:solidFill>
                  <a:srgbClr val="FFFFFF"/>
                </a:solidFill>
              </a:rPr>
              <a:t>F I G U R E    8 . 11</a:t>
            </a:r>
          </a:p>
        </p:txBody>
      </p:sp>
      <p:sp>
        <p:nvSpPr>
          <p:cNvPr id="77832" name="Rectangle 7"/>
          <p:cNvSpPr>
            <a:spLocks noChangeArrowheads="1"/>
          </p:cNvSpPr>
          <p:nvPr/>
        </p:nvSpPr>
        <p:spPr bwMode="auto">
          <a:xfrm>
            <a:off x="685800" y="914400"/>
            <a:ext cx="5486400" cy="457200"/>
          </a:xfrm>
          <a:prstGeom prst="rect">
            <a:avLst/>
          </a:prstGeom>
          <a:noFill/>
          <a:ln w="9525">
            <a:noFill/>
            <a:miter lim="800000"/>
            <a:headEnd/>
            <a:tailEnd/>
          </a:ln>
        </p:spPr>
        <p:txBody>
          <a:bodyPr lIns="92075" tIns="46038" rIns="92075" bIns="46038" anchor="ctr"/>
          <a:lstStyle/>
          <a:p>
            <a:pPr eaLnBrk="0" hangingPunct="0"/>
            <a:r>
              <a:rPr lang="en-US" b="1">
                <a:solidFill>
                  <a:schemeClr val="tx1"/>
                </a:solidFill>
              </a:rPr>
              <a:t>Outdoor (out-of-home) Advertising</a:t>
            </a:r>
          </a:p>
        </p:txBody>
      </p:sp>
      <p:sp>
        <p:nvSpPr>
          <p:cNvPr id="77833"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77834" name="Text Placeholder 3"/>
          <p:cNvSpPr txBox="1">
            <a:spLocks/>
          </p:cNvSpPr>
          <p:nvPr/>
        </p:nvSpPr>
        <p:spPr bwMode="auto">
          <a:xfrm>
            <a:off x="533400" y="1865313"/>
            <a:ext cx="4267200" cy="639762"/>
          </a:xfrm>
          <a:prstGeom prst="rect">
            <a:avLst/>
          </a:prstGeom>
          <a:noFill/>
          <a:ln w="9525">
            <a:noFill/>
            <a:miter lim="800000"/>
            <a:headEnd/>
            <a:tailEnd/>
          </a:ln>
        </p:spPr>
        <p:txBody>
          <a:bodyPr lIns="92075" tIns="46038" rIns="92075" bIns="46038"/>
          <a:lstStyle/>
          <a:p>
            <a:pPr eaLnBrk="0" hangingPunct="0">
              <a:spcBef>
                <a:spcPct val="20000"/>
              </a:spcBef>
              <a:buClr>
                <a:schemeClr val="tx1"/>
              </a:buClr>
            </a:pPr>
            <a:r>
              <a:rPr lang="en-US" sz="3600">
                <a:solidFill>
                  <a:schemeClr val="tx1"/>
                </a:solidFill>
              </a:rPr>
              <a:t>Advantages</a:t>
            </a:r>
          </a:p>
        </p:txBody>
      </p:sp>
      <p:sp>
        <p:nvSpPr>
          <p:cNvPr id="77835" name="Content Placeholder 5"/>
          <p:cNvSpPr>
            <a:spLocks noGrp="1"/>
          </p:cNvSpPr>
          <p:nvPr>
            <p:ph sz="half" idx="4294967295"/>
          </p:nvPr>
        </p:nvSpPr>
        <p:spPr>
          <a:xfrm>
            <a:off x="460375" y="2667000"/>
            <a:ext cx="4267200" cy="3951288"/>
          </a:xfrm>
        </p:spPr>
        <p:txBody>
          <a:bodyPr/>
          <a:lstStyle/>
          <a:p>
            <a:r>
              <a:rPr lang="en-US" sz="2000" smtClean="0"/>
              <a:t>Select key geographic areas</a:t>
            </a:r>
          </a:p>
          <a:p>
            <a:r>
              <a:rPr lang="en-US" sz="2000" smtClean="0"/>
              <a:t>Accessible for local ads</a:t>
            </a:r>
          </a:p>
          <a:p>
            <a:r>
              <a:rPr lang="en-US" sz="2000" smtClean="0"/>
              <a:t>Low cost per impression</a:t>
            </a:r>
          </a:p>
          <a:p>
            <a:r>
              <a:rPr lang="en-US" sz="2000" smtClean="0"/>
              <a:t>Broad reach</a:t>
            </a:r>
          </a:p>
          <a:p>
            <a:r>
              <a:rPr lang="en-US" sz="2000" smtClean="0"/>
              <a:t>High frequency on major commuter routes</a:t>
            </a:r>
          </a:p>
          <a:p>
            <a:r>
              <a:rPr lang="en-US" sz="2000" smtClean="0"/>
              <a:t>Large visuals possible</a:t>
            </a:r>
          </a:p>
          <a:p>
            <a:r>
              <a:rPr lang="en-US" sz="2000" smtClean="0"/>
              <a:t>Digital capabilities</a:t>
            </a:r>
          </a:p>
        </p:txBody>
      </p:sp>
      <p:sp>
        <p:nvSpPr>
          <p:cNvPr id="77836" name="Text Placeholder 6"/>
          <p:cNvSpPr txBox="1">
            <a:spLocks/>
          </p:cNvSpPr>
          <p:nvPr/>
        </p:nvSpPr>
        <p:spPr bwMode="auto">
          <a:xfrm>
            <a:off x="4800600" y="1865313"/>
            <a:ext cx="4041775" cy="639762"/>
          </a:xfrm>
          <a:prstGeom prst="rect">
            <a:avLst/>
          </a:prstGeom>
          <a:noFill/>
          <a:ln w="9525">
            <a:noFill/>
            <a:miter lim="800000"/>
            <a:headEnd/>
            <a:tailEnd/>
          </a:ln>
        </p:spPr>
        <p:txBody>
          <a:bodyPr/>
          <a:lstStyle/>
          <a:p>
            <a:pPr eaLnBrk="0" hangingPunct="0">
              <a:spcBef>
                <a:spcPct val="20000"/>
              </a:spcBef>
              <a:buClr>
                <a:schemeClr val="tx1"/>
              </a:buClr>
            </a:pPr>
            <a:r>
              <a:rPr lang="en-US" sz="3600">
                <a:solidFill>
                  <a:schemeClr val="tx1"/>
                </a:solidFill>
              </a:rPr>
              <a:t>Disadvantages</a:t>
            </a:r>
          </a:p>
        </p:txBody>
      </p:sp>
      <p:sp>
        <p:nvSpPr>
          <p:cNvPr id="77837" name="Content Placeholder 7"/>
          <p:cNvSpPr>
            <a:spLocks noGrp="1"/>
          </p:cNvSpPr>
          <p:nvPr>
            <p:ph sz="quarter" idx="4294967295"/>
          </p:nvPr>
        </p:nvSpPr>
        <p:spPr>
          <a:xfrm>
            <a:off x="4800600" y="2667000"/>
            <a:ext cx="4041775" cy="3951288"/>
          </a:xfrm>
        </p:spPr>
        <p:txBody>
          <a:bodyPr/>
          <a:lstStyle/>
          <a:p>
            <a:r>
              <a:rPr lang="en-US" sz="2400" smtClean="0"/>
              <a:t>Short exposure time</a:t>
            </a:r>
          </a:p>
          <a:p>
            <a:r>
              <a:rPr lang="en-US" sz="2400" smtClean="0"/>
              <a:t>Brief messages</a:t>
            </a:r>
          </a:p>
          <a:p>
            <a:r>
              <a:rPr lang="en-US" sz="2400" smtClean="0"/>
              <a:t>Little segmentation possible</a:t>
            </a:r>
          </a:p>
          <a:p>
            <a:r>
              <a:rPr lang="en-US" sz="2400" smtClean="0"/>
              <a:t>Clutter</a:t>
            </a:r>
          </a:p>
        </p:txBody>
      </p:sp>
      <p:cxnSp>
        <p:nvCxnSpPr>
          <p:cNvPr id="77838" name="Straight Connector 19"/>
          <p:cNvCxnSpPr>
            <a:cxnSpLocks noChangeShapeType="1"/>
          </p:cNvCxnSpPr>
          <p:nvPr/>
        </p:nvCxnSpPr>
        <p:spPr bwMode="auto">
          <a:xfrm>
            <a:off x="533400" y="2505075"/>
            <a:ext cx="8578850" cy="0"/>
          </a:xfrm>
          <a:prstGeom prst="line">
            <a:avLst/>
          </a:prstGeom>
          <a:noFill/>
          <a:ln w="28575" algn="ctr">
            <a:solidFill>
              <a:schemeClr val="tx1"/>
            </a:solidFill>
            <a:round/>
            <a:headEnd type="none" w="sm" len="sm"/>
            <a:tailEnd type="none" w="sm" len="sm"/>
          </a:ln>
        </p:spPr>
      </p:cxnSp>
      <p:pic>
        <p:nvPicPr>
          <p:cNvPr id="2" name="Picture 1"/>
          <p:cNvPicPr>
            <a:picLocks noChangeAspect="1"/>
          </p:cNvPicPr>
          <p:nvPr/>
        </p:nvPicPr>
        <p:blipFill>
          <a:blip r:embed="rId3" cstate="print">
            <a:extLst>
              <a:ext uri="{28A0092B-C50C-407E-A947-70E740481C1C}"/>
            </a:extLst>
          </a:blip>
          <a:stretch>
            <a:fillRect/>
          </a:stretch>
        </p:blipFill>
        <p:spPr>
          <a:xfrm>
            <a:off x="3789057" y="4953000"/>
            <a:ext cx="5023104" cy="1469136"/>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p:txBody>
          <a:bodyPr/>
          <a:lstStyle/>
          <a:p>
            <a:pPr>
              <a:defRPr/>
            </a:pPr>
            <a:r>
              <a:rPr lang="en-US"/>
              <a:t>Copyright ©2014 by Pearson Education, Inc. All rights reserved. </a:t>
            </a:r>
          </a:p>
        </p:txBody>
      </p:sp>
      <p:sp>
        <p:nvSpPr>
          <p:cNvPr id="3076" name="Slide Number Placeholder 5"/>
          <p:cNvSpPr>
            <a:spLocks noGrp="1"/>
          </p:cNvSpPr>
          <p:nvPr>
            <p:ph type="sldNum" sz="quarter" idx="12"/>
          </p:nvPr>
        </p:nvSpPr>
        <p:spPr>
          <a:xfrm>
            <a:off x="7010400" y="6553200"/>
            <a:ext cx="1905000" cy="457200"/>
          </a:xfrm>
        </p:spPr>
        <p:txBody>
          <a:bodyPr/>
          <a:lstStyle/>
          <a:p>
            <a:pPr>
              <a:defRPr/>
            </a:pPr>
            <a:r>
              <a:rPr lang="en-US" smtClean="0"/>
              <a:t>8-</a:t>
            </a:r>
            <a:fld id="{01033840-3482-4795-876B-830AF3D4904C}" type="slidenum">
              <a:rPr lang="en-US" smtClean="0"/>
              <a:pPr>
                <a:defRPr/>
              </a:pPr>
              <a:t>32</a:t>
            </a:fld>
            <a:endParaRPr lang="en-US" smtClean="0"/>
          </a:p>
        </p:txBody>
      </p:sp>
      <p:sp>
        <p:nvSpPr>
          <p:cNvPr id="79875"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79876"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79877"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79878" name="Rectangle 8"/>
          <p:cNvSpPr>
            <a:spLocks noChangeArrowheads="1"/>
          </p:cNvSpPr>
          <p:nvPr/>
        </p:nvSpPr>
        <p:spPr bwMode="auto">
          <a:xfrm>
            <a:off x="533400" y="228600"/>
            <a:ext cx="5715000" cy="609600"/>
          </a:xfrm>
          <a:prstGeom prst="rect">
            <a:avLst/>
          </a:prstGeom>
          <a:solidFill>
            <a:srgbClr val="333399"/>
          </a:solidFill>
          <a:ln w="12700">
            <a:noFill/>
            <a:miter lim="800000"/>
            <a:headEnd type="none" w="sm" len="sm"/>
            <a:tailEnd type="none" w="sm" len="sm"/>
          </a:ln>
        </p:spPr>
        <p:txBody>
          <a:bodyPr wrap="none" anchor="ctr"/>
          <a:lstStyle/>
          <a:p>
            <a:endParaRPr lang="en-US"/>
          </a:p>
        </p:txBody>
      </p:sp>
      <p:sp>
        <p:nvSpPr>
          <p:cNvPr id="79879" name="Rectangle 9"/>
          <p:cNvSpPr>
            <a:spLocks noChangeArrowheads="1"/>
          </p:cNvSpPr>
          <p:nvPr/>
        </p:nvSpPr>
        <p:spPr bwMode="auto">
          <a:xfrm>
            <a:off x="533400" y="838200"/>
            <a:ext cx="5715000" cy="6096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79880" name="Text Box 10"/>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rPr>
              <a:t>F I G U R E    8 . 12</a:t>
            </a:r>
          </a:p>
        </p:txBody>
      </p:sp>
      <p:sp>
        <p:nvSpPr>
          <p:cNvPr id="79881" name="Rectangle 11"/>
          <p:cNvSpPr>
            <a:spLocks noChangeArrowheads="1"/>
          </p:cNvSpPr>
          <p:nvPr/>
        </p:nvSpPr>
        <p:spPr bwMode="auto">
          <a:xfrm>
            <a:off x="685800" y="914400"/>
            <a:ext cx="6934200" cy="457200"/>
          </a:xfrm>
          <a:prstGeom prst="rect">
            <a:avLst/>
          </a:prstGeom>
          <a:noFill/>
          <a:ln w="9525">
            <a:noFill/>
            <a:miter lim="800000"/>
            <a:headEnd/>
            <a:tailEnd/>
          </a:ln>
        </p:spPr>
        <p:txBody>
          <a:bodyPr lIns="92075" tIns="46038" rIns="92075" bIns="46038" anchor="ctr"/>
          <a:lstStyle/>
          <a:p>
            <a:pPr eaLnBrk="0" hangingPunct="0"/>
            <a:r>
              <a:rPr lang="en-US" b="1">
                <a:solidFill>
                  <a:schemeClr val="tx1"/>
                </a:solidFill>
              </a:rPr>
              <a:t>Expenditures on Outdoor Advertising</a:t>
            </a:r>
          </a:p>
        </p:txBody>
      </p:sp>
      <p:sp>
        <p:nvSpPr>
          <p:cNvPr id="79882" name="TextBox 5"/>
          <p:cNvSpPr txBox="1">
            <a:spLocks noChangeArrowheads="1"/>
          </p:cNvSpPr>
          <p:nvPr/>
        </p:nvSpPr>
        <p:spPr bwMode="auto">
          <a:xfrm>
            <a:off x="1066800" y="6248400"/>
            <a:ext cx="7772400" cy="246063"/>
          </a:xfrm>
          <a:prstGeom prst="rect">
            <a:avLst/>
          </a:prstGeom>
          <a:noFill/>
          <a:ln w="9525">
            <a:noFill/>
            <a:miter lim="800000"/>
            <a:headEnd/>
            <a:tailEnd/>
          </a:ln>
        </p:spPr>
        <p:txBody>
          <a:bodyPr>
            <a:spAutoFit/>
          </a:bodyPr>
          <a:lstStyle/>
          <a:p>
            <a:r>
              <a:rPr lang="en-US" sz="1000">
                <a:solidFill>
                  <a:schemeClr val="tx1"/>
                </a:solidFill>
              </a:rPr>
              <a:t>Source: Adapted from “Outdoor Advertising Expenditures, 2009 January-June,” </a:t>
            </a:r>
            <a:r>
              <a:rPr lang="en-US" sz="1000" i="1">
                <a:solidFill>
                  <a:schemeClr val="tx1"/>
                </a:solidFill>
              </a:rPr>
              <a:t>TNS Media Intelligence/CMR OAAA</a:t>
            </a:r>
            <a:r>
              <a:rPr lang="en-US" sz="1000">
                <a:solidFill>
                  <a:schemeClr val="tx1"/>
                </a:solidFill>
              </a:rPr>
              <a:t>, September 2009.</a:t>
            </a:r>
          </a:p>
        </p:txBody>
      </p:sp>
      <p:graphicFrame>
        <p:nvGraphicFramePr>
          <p:cNvPr id="14" name="Chart 13"/>
          <p:cNvGraphicFramePr/>
          <p:nvPr/>
        </p:nvGraphicFramePr>
        <p:xfrm>
          <a:off x="838200" y="1524000"/>
          <a:ext cx="8001000" cy="4724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11"/>
          </p:nvPr>
        </p:nvSpPr>
        <p:spPr/>
        <p:txBody>
          <a:bodyPr/>
          <a:lstStyle/>
          <a:p>
            <a:pPr>
              <a:defRPr/>
            </a:pPr>
            <a:r>
              <a:rPr lang="en-US"/>
              <a:t>Copyright ©2014 by Pearson Education, Inc. All rights reserved. </a:t>
            </a:r>
          </a:p>
        </p:txBody>
      </p:sp>
      <p:sp>
        <p:nvSpPr>
          <p:cNvPr id="32771" name="Slide Number Placeholder 5"/>
          <p:cNvSpPr>
            <a:spLocks noGrp="1"/>
          </p:cNvSpPr>
          <p:nvPr>
            <p:ph type="sldNum" sz="quarter" idx="12"/>
          </p:nvPr>
        </p:nvSpPr>
        <p:spPr>
          <a:xfrm>
            <a:off x="7010400" y="6553200"/>
            <a:ext cx="1905000" cy="457200"/>
          </a:xfrm>
        </p:spPr>
        <p:txBody>
          <a:bodyPr/>
          <a:lstStyle/>
          <a:p>
            <a:pPr>
              <a:defRPr/>
            </a:pPr>
            <a:r>
              <a:rPr lang="en-US" smtClean="0"/>
              <a:t>8-</a:t>
            </a:r>
            <a:fld id="{509B5DB7-D0D0-41D6-9D30-A922EF45F4D0}" type="slidenum">
              <a:rPr lang="en-US" smtClean="0"/>
              <a:pPr>
                <a:defRPr/>
              </a:pPr>
              <a:t>33</a:t>
            </a:fld>
            <a:endParaRPr lang="en-US" smtClean="0"/>
          </a:p>
        </p:txBody>
      </p:sp>
      <p:sp>
        <p:nvSpPr>
          <p:cNvPr id="81923" name="Rectangle 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81924" name="Rectangle 9"/>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81925" name="Rectangle 10"/>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81926" name="Text Box 11"/>
          <p:cNvSpPr txBox="1">
            <a:spLocks noChangeArrowheads="1"/>
          </p:cNvSpPr>
          <p:nvPr/>
        </p:nvSpPr>
        <p:spPr bwMode="auto">
          <a:xfrm>
            <a:off x="1905000" y="152400"/>
            <a:ext cx="5651500" cy="769938"/>
          </a:xfrm>
          <a:prstGeom prst="rect">
            <a:avLst/>
          </a:prstGeom>
          <a:noFill/>
          <a:ln w="12700">
            <a:noFill/>
            <a:miter lim="800000"/>
            <a:headEnd type="none" w="sm" len="sm"/>
            <a:tailEnd type="none" w="sm" len="sm"/>
          </a:ln>
        </p:spPr>
        <p:txBody>
          <a:bodyPr wrap="none">
            <a:spAutoFit/>
          </a:bodyPr>
          <a:lstStyle/>
          <a:p>
            <a:r>
              <a:rPr lang="en-US" sz="4400" b="1">
                <a:solidFill>
                  <a:srgbClr val="00B050"/>
                </a:solidFill>
              </a:rPr>
              <a:t>Outdoor Advertising</a:t>
            </a:r>
          </a:p>
        </p:txBody>
      </p:sp>
      <p:sp>
        <p:nvSpPr>
          <p:cNvPr id="81927" name="TextBox 11"/>
          <p:cNvSpPr txBox="1">
            <a:spLocks noChangeArrowheads="1"/>
          </p:cNvSpPr>
          <p:nvPr/>
        </p:nvSpPr>
        <p:spPr bwMode="auto">
          <a:xfrm>
            <a:off x="2286000" y="4876800"/>
            <a:ext cx="5105400" cy="954088"/>
          </a:xfrm>
          <a:prstGeom prst="rect">
            <a:avLst/>
          </a:prstGeom>
          <a:noFill/>
          <a:ln w="9525">
            <a:noFill/>
            <a:miter lim="800000"/>
            <a:headEnd/>
            <a:tailEnd/>
          </a:ln>
        </p:spPr>
        <p:txBody>
          <a:bodyPr>
            <a:spAutoFit/>
          </a:bodyPr>
          <a:lstStyle/>
          <a:p>
            <a:pPr algn="ctr"/>
            <a:r>
              <a:rPr lang="en-US" sz="2800">
                <a:solidFill>
                  <a:schemeClr val="tx1"/>
                </a:solidFill>
              </a:rPr>
              <a:t>First outdoor billboard for Unleashed Indoor Dog Parks</a:t>
            </a:r>
          </a:p>
        </p:txBody>
      </p:sp>
      <p:pic>
        <p:nvPicPr>
          <p:cNvPr id="81928" name="Picture 1"/>
          <p:cNvPicPr>
            <a:picLocks noChangeAspect="1"/>
          </p:cNvPicPr>
          <p:nvPr/>
        </p:nvPicPr>
        <p:blipFill>
          <a:blip r:embed="rId3"/>
          <a:srcRect/>
          <a:stretch>
            <a:fillRect/>
          </a:stretch>
        </p:blipFill>
        <p:spPr bwMode="auto">
          <a:xfrm>
            <a:off x="1208088" y="1371600"/>
            <a:ext cx="7043737" cy="3206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11"/>
          </p:nvPr>
        </p:nvSpPr>
        <p:spPr/>
        <p:txBody>
          <a:bodyPr/>
          <a:lstStyle/>
          <a:p>
            <a:pPr>
              <a:defRPr/>
            </a:pPr>
            <a:r>
              <a:rPr lang="en-US"/>
              <a:t>Copyright ©2014 by Pearson Education, Inc. All rights reserved. </a:t>
            </a:r>
          </a:p>
        </p:txBody>
      </p:sp>
      <p:sp>
        <p:nvSpPr>
          <p:cNvPr id="32771" name="Slide Number Placeholder 5"/>
          <p:cNvSpPr>
            <a:spLocks noGrp="1"/>
          </p:cNvSpPr>
          <p:nvPr>
            <p:ph type="sldNum" sz="quarter" idx="12"/>
          </p:nvPr>
        </p:nvSpPr>
        <p:spPr>
          <a:xfrm>
            <a:off x="7010400" y="6553200"/>
            <a:ext cx="1905000" cy="457200"/>
          </a:xfrm>
        </p:spPr>
        <p:txBody>
          <a:bodyPr/>
          <a:lstStyle/>
          <a:p>
            <a:pPr>
              <a:defRPr/>
            </a:pPr>
            <a:r>
              <a:rPr lang="en-US" smtClean="0"/>
              <a:t>8-</a:t>
            </a:r>
            <a:fld id="{79F3207C-0B17-4ABC-A9CD-081A9CEF9449}" type="slidenum">
              <a:rPr lang="en-US" smtClean="0"/>
              <a:pPr>
                <a:defRPr/>
              </a:pPr>
              <a:t>34</a:t>
            </a:fld>
            <a:endParaRPr lang="en-US" smtClean="0"/>
          </a:p>
        </p:txBody>
      </p:sp>
      <p:sp>
        <p:nvSpPr>
          <p:cNvPr id="83971" name="Rectangle 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83972" name="Rectangle 9"/>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83973" name="Rectangle 10"/>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83974" name="Text Box 11"/>
          <p:cNvSpPr txBox="1">
            <a:spLocks noChangeArrowheads="1"/>
          </p:cNvSpPr>
          <p:nvPr/>
        </p:nvSpPr>
        <p:spPr bwMode="auto">
          <a:xfrm>
            <a:off x="1905000" y="152400"/>
            <a:ext cx="5651500" cy="769938"/>
          </a:xfrm>
          <a:prstGeom prst="rect">
            <a:avLst/>
          </a:prstGeom>
          <a:noFill/>
          <a:ln w="12700">
            <a:noFill/>
            <a:miter lim="800000"/>
            <a:headEnd type="none" w="sm" len="sm"/>
            <a:tailEnd type="none" w="sm" len="sm"/>
          </a:ln>
        </p:spPr>
        <p:txBody>
          <a:bodyPr wrap="none">
            <a:spAutoFit/>
          </a:bodyPr>
          <a:lstStyle/>
          <a:p>
            <a:r>
              <a:rPr lang="en-US" sz="4400" b="1">
                <a:solidFill>
                  <a:srgbClr val="00B050"/>
                </a:solidFill>
              </a:rPr>
              <a:t>Outdoor Advertising</a:t>
            </a:r>
          </a:p>
        </p:txBody>
      </p:sp>
      <p:sp>
        <p:nvSpPr>
          <p:cNvPr id="83975" name="TextBox 11"/>
          <p:cNvSpPr txBox="1">
            <a:spLocks noChangeArrowheads="1"/>
          </p:cNvSpPr>
          <p:nvPr/>
        </p:nvSpPr>
        <p:spPr bwMode="auto">
          <a:xfrm>
            <a:off x="2362200" y="4876800"/>
            <a:ext cx="5105400" cy="954088"/>
          </a:xfrm>
          <a:prstGeom prst="rect">
            <a:avLst/>
          </a:prstGeom>
          <a:noFill/>
          <a:ln w="9525">
            <a:noFill/>
            <a:miter lim="800000"/>
            <a:headEnd/>
            <a:tailEnd/>
          </a:ln>
        </p:spPr>
        <p:txBody>
          <a:bodyPr>
            <a:spAutoFit/>
          </a:bodyPr>
          <a:lstStyle/>
          <a:p>
            <a:pPr algn="ctr"/>
            <a:r>
              <a:rPr lang="en-US" sz="2800">
                <a:solidFill>
                  <a:schemeClr val="tx1"/>
                </a:solidFill>
              </a:rPr>
              <a:t>Second outdoor billboard for Unleashed Indoor Dog Parks</a:t>
            </a:r>
          </a:p>
        </p:txBody>
      </p:sp>
      <p:pic>
        <p:nvPicPr>
          <p:cNvPr id="83976" name="Picture 1"/>
          <p:cNvPicPr>
            <a:picLocks noChangeAspect="1"/>
          </p:cNvPicPr>
          <p:nvPr/>
        </p:nvPicPr>
        <p:blipFill>
          <a:blip r:embed="rId3"/>
          <a:srcRect/>
          <a:stretch>
            <a:fillRect/>
          </a:stretch>
        </p:blipFill>
        <p:spPr bwMode="auto">
          <a:xfrm>
            <a:off x="1239838" y="1454150"/>
            <a:ext cx="6980237" cy="3187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11"/>
          </p:nvPr>
        </p:nvSpPr>
        <p:spPr/>
        <p:txBody>
          <a:bodyPr/>
          <a:lstStyle/>
          <a:p>
            <a:pPr>
              <a:defRPr/>
            </a:pPr>
            <a:r>
              <a:rPr lang="en-US"/>
              <a:t>Copyright ©2014 by Pearson Education, Inc. All rights reserved. </a:t>
            </a:r>
          </a:p>
        </p:txBody>
      </p:sp>
      <p:sp>
        <p:nvSpPr>
          <p:cNvPr id="32771" name="Slide Number Placeholder 5"/>
          <p:cNvSpPr>
            <a:spLocks noGrp="1"/>
          </p:cNvSpPr>
          <p:nvPr>
            <p:ph type="sldNum" sz="quarter" idx="12"/>
          </p:nvPr>
        </p:nvSpPr>
        <p:spPr>
          <a:xfrm>
            <a:off x="7010400" y="6553200"/>
            <a:ext cx="1905000" cy="457200"/>
          </a:xfrm>
        </p:spPr>
        <p:txBody>
          <a:bodyPr/>
          <a:lstStyle/>
          <a:p>
            <a:pPr>
              <a:defRPr/>
            </a:pPr>
            <a:r>
              <a:rPr lang="en-US" smtClean="0"/>
              <a:t>8-</a:t>
            </a:r>
            <a:fld id="{115530AE-5AE1-4502-AA7E-FCFD502CAE2D}" type="slidenum">
              <a:rPr lang="en-US" smtClean="0"/>
              <a:pPr>
                <a:defRPr/>
              </a:pPr>
              <a:t>35</a:t>
            </a:fld>
            <a:endParaRPr lang="en-US" smtClean="0"/>
          </a:p>
        </p:txBody>
      </p:sp>
      <p:sp>
        <p:nvSpPr>
          <p:cNvPr id="86019" name="Rectangle 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86020" name="Rectangle 9"/>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86021" name="Rectangle 10"/>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86022" name="Text Box 11"/>
          <p:cNvSpPr txBox="1">
            <a:spLocks noChangeArrowheads="1"/>
          </p:cNvSpPr>
          <p:nvPr/>
        </p:nvSpPr>
        <p:spPr bwMode="auto">
          <a:xfrm>
            <a:off x="1905000" y="152400"/>
            <a:ext cx="5651500" cy="769938"/>
          </a:xfrm>
          <a:prstGeom prst="rect">
            <a:avLst/>
          </a:prstGeom>
          <a:noFill/>
          <a:ln w="12700">
            <a:noFill/>
            <a:miter lim="800000"/>
            <a:headEnd type="none" w="sm" len="sm"/>
            <a:tailEnd type="none" w="sm" len="sm"/>
          </a:ln>
        </p:spPr>
        <p:txBody>
          <a:bodyPr wrap="none">
            <a:spAutoFit/>
          </a:bodyPr>
          <a:lstStyle/>
          <a:p>
            <a:r>
              <a:rPr lang="en-US" sz="4400" b="1">
                <a:solidFill>
                  <a:srgbClr val="00B050"/>
                </a:solidFill>
              </a:rPr>
              <a:t>Outdoor Advertising</a:t>
            </a:r>
          </a:p>
        </p:txBody>
      </p:sp>
      <p:sp>
        <p:nvSpPr>
          <p:cNvPr id="86023" name="TextBox 11"/>
          <p:cNvSpPr txBox="1">
            <a:spLocks noChangeArrowheads="1"/>
          </p:cNvSpPr>
          <p:nvPr/>
        </p:nvSpPr>
        <p:spPr bwMode="auto">
          <a:xfrm>
            <a:off x="2286000" y="4800600"/>
            <a:ext cx="5105400" cy="954088"/>
          </a:xfrm>
          <a:prstGeom prst="rect">
            <a:avLst/>
          </a:prstGeom>
          <a:noFill/>
          <a:ln w="9525">
            <a:noFill/>
            <a:miter lim="800000"/>
            <a:headEnd/>
            <a:tailEnd/>
          </a:ln>
        </p:spPr>
        <p:txBody>
          <a:bodyPr>
            <a:spAutoFit/>
          </a:bodyPr>
          <a:lstStyle/>
          <a:p>
            <a:pPr algn="ctr"/>
            <a:r>
              <a:rPr lang="en-US" sz="2800">
                <a:solidFill>
                  <a:schemeClr val="tx1"/>
                </a:solidFill>
              </a:rPr>
              <a:t>Third outdoor billboard for Unleashed Indoor Dog Parks</a:t>
            </a:r>
          </a:p>
        </p:txBody>
      </p:sp>
      <p:pic>
        <p:nvPicPr>
          <p:cNvPr id="86024" name="Picture 1"/>
          <p:cNvPicPr>
            <a:picLocks noChangeAspect="1"/>
          </p:cNvPicPr>
          <p:nvPr/>
        </p:nvPicPr>
        <p:blipFill>
          <a:blip r:embed="rId3"/>
          <a:srcRect/>
          <a:stretch>
            <a:fillRect/>
          </a:stretch>
        </p:blipFill>
        <p:spPr bwMode="auto">
          <a:xfrm>
            <a:off x="1389063" y="1371600"/>
            <a:ext cx="6935787" cy="3244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p:cNvSpPr>
            <a:spLocks noGrp="1"/>
          </p:cNvSpPr>
          <p:nvPr>
            <p:ph type="ftr" sz="quarter" idx="11"/>
          </p:nvPr>
        </p:nvSpPr>
        <p:spPr/>
        <p:txBody>
          <a:bodyPr/>
          <a:lstStyle/>
          <a:p>
            <a:pPr>
              <a:defRPr/>
            </a:pPr>
            <a:r>
              <a:rPr lang="en-US"/>
              <a:t>Copyright ©2014 by Pearson Education, Inc. All rights reserved. </a:t>
            </a:r>
          </a:p>
        </p:txBody>
      </p:sp>
      <p:sp>
        <p:nvSpPr>
          <p:cNvPr id="35843" name="Slide Number Placeholder 5"/>
          <p:cNvSpPr>
            <a:spLocks noGrp="1"/>
          </p:cNvSpPr>
          <p:nvPr>
            <p:ph type="sldNum" sz="quarter" idx="12"/>
          </p:nvPr>
        </p:nvSpPr>
        <p:spPr>
          <a:xfrm>
            <a:off x="6934200" y="6553200"/>
            <a:ext cx="1905000" cy="457200"/>
          </a:xfrm>
        </p:spPr>
        <p:txBody>
          <a:bodyPr/>
          <a:lstStyle/>
          <a:p>
            <a:pPr>
              <a:defRPr/>
            </a:pPr>
            <a:r>
              <a:rPr lang="en-US" smtClean="0"/>
              <a:t>8-</a:t>
            </a:r>
            <a:fld id="{73624BD2-2552-4BDA-965D-0DA83D22CB9D}" type="slidenum">
              <a:rPr lang="en-US" smtClean="0"/>
              <a:pPr>
                <a:defRPr/>
              </a:pPr>
              <a:t>36</a:t>
            </a:fld>
            <a:endParaRPr lang="en-US" smtClean="0"/>
          </a:p>
        </p:txBody>
      </p:sp>
      <p:sp>
        <p:nvSpPr>
          <p:cNvPr id="88067" name="Rectangle 2"/>
          <p:cNvSpPr>
            <a:spLocks noChangeArrowheads="1"/>
          </p:cNvSpPr>
          <p:nvPr/>
        </p:nvSpPr>
        <p:spPr bwMode="auto">
          <a:xfrm>
            <a:off x="0" y="0"/>
            <a:ext cx="5334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88068" name="Rectangle 3"/>
          <p:cNvSpPr>
            <a:spLocks noChangeArrowheads="1"/>
          </p:cNvSpPr>
          <p:nvPr/>
        </p:nvSpPr>
        <p:spPr bwMode="auto">
          <a:xfrm>
            <a:off x="0" y="3048000"/>
            <a:ext cx="5334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88069" name="Rectangle 4"/>
          <p:cNvSpPr>
            <a:spLocks noChangeArrowheads="1"/>
          </p:cNvSpPr>
          <p:nvPr/>
        </p:nvSpPr>
        <p:spPr bwMode="auto">
          <a:xfrm>
            <a:off x="533400" y="228600"/>
            <a:ext cx="5334000" cy="609600"/>
          </a:xfrm>
          <a:prstGeom prst="rect">
            <a:avLst/>
          </a:prstGeom>
          <a:solidFill>
            <a:srgbClr val="333399"/>
          </a:solidFill>
          <a:ln w="12700">
            <a:noFill/>
            <a:miter lim="800000"/>
            <a:headEnd type="none" w="sm" len="sm"/>
            <a:tailEnd type="none" w="sm" len="sm"/>
          </a:ln>
        </p:spPr>
        <p:txBody>
          <a:bodyPr wrap="none" anchor="ctr"/>
          <a:lstStyle/>
          <a:p>
            <a:endParaRPr lang="en-US"/>
          </a:p>
        </p:txBody>
      </p:sp>
      <p:sp>
        <p:nvSpPr>
          <p:cNvPr id="88070" name="Rectangle 5"/>
          <p:cNvSpPr>
            <a:spLocks noChangeArrowheads="1"/>
          </p:cNvSpPr>
          <p:nvPr/>
        </p:nvSpPr>
        <p:spPr bwMode="auto">
          <a:xfrm>
            <a:off x="533400" y="838200"/>
            <a:ext cx="5334000" cy="6096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88071" name="Text Box 6"/>
          <p:cNvSpPr txBox="1">
            <a:spLocks noChangeArrowheads="1"/>
          </p:cNvSpPr>
          <p:nvPr/>
        </p:nvSpPr>
        <p:spPr bwMode="auto">
          <a:xfrm>
            <a:off x="838200" y="258763"/>
            <a:ext cx="4191000" cy="584200"/>
          </a:xfrm>
          <a:prstGeom prst="rect">
            <a:avLst/>
          </a:prstGeom>
          <a:noFill/>
          <a:ln w="12700">
            <a:noFill/>
            <a:miter lim="800000"/>
            <a:headEnd type="none" w="sm" len="sm"/>
            <a:tailEnd type="none" w="sm" len="sm"/>
          </a:ln>
        </p:spPr>
        <p:txBody>
          <a:bodyPr>
            <a:spAutoFit/>
          </a:bodyPr>
          <a:lstStyle/>
          <a:p>
            <a:r>
              <a:rPr lang="en-US" sz="3200">
                <a:solidFill>
                  <a:srgbClr val="FFFFFF"/>
                </a:solidFill>
              </a:rPr>
              <a:t>F I G U R E    8 . 13</a:t>
            </a:r>
          </a:p>
        </p:txBody>
      </p:sp>
      <p:sp>
        <p:nvSpPr>
          <p:cNvPr id="88072" name="Rectangle 7"/>
          <p:cNvSpPr>
            <a:spLocks noChangeArrowheads="1"/>
          </p:cNvSpPr>
          <p:nvPr/>
        </p:nvSpPr>
        <p:spPr bwMode="auto">
          <a:xfrm>
            <a:off x="838200" y="914400"/>
            <a:ext cx="5943600" cy="457200"/>
          </a:xfrm>
          <a:prstGeom prst="rect">
            <a:avLst/>
          </a:prstGeom>
          <a:noFill/>
          <a:ln w="9525">
            <a:noFill/>
            <a:miter lim="800000"/>
            <a:headEnd/>
            <a:tailEnd/>
          </a:ln>
        </p:spPr>
        <p:txBody>
          <a:bodyPr lIns="92075" tIns="46038" rIns="92075" bIns="46038" anchor="ctr"/>
          <a:lstStyle/>
          <a:p>
            <a:pPr eaLnBrk="0" hangingPunct="0"/>
            <a:r>
              <a:rPr lang="en-US" sz="3200" b="1">
                <a:solidFill>
                  <a:schemeClr val="tx1"/>
                </a:solidFill>
              </a:rPr>
              <a:t>Magazine Advertising</a:t>
            </a:r>
          </a:p>
        </p:txBody>
      </p:sp>
      <p:sp>
        <p:nvSpPr>
          <p:cNvPr id="88073" name="Rectangle 102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solidFill>
                <a:srgbClr val="3366FF"/>
              </a:solidFill>
            </a:endParaRPr>
          </a:p>
        </p:txBody>
      </p:sp>
      <p:sp>
        <p:nvSpPr>
          <p:cNvPr id="88074" name="Text Placeholder 3"/>
          <p:cNvSpPr txBox="1">
            <a:spLocks/>
          </p:cNvSpPr>
          <p:nvPr/>
        </p:nvSpPr>
        <p:spPr bwMode="auto">
          <a:xfrm>
            <a:off x="685800" y="1535113"/>
            <a:ext cx="4267200" cy="639762"/>
          </a:xfrm>
          <a:prstGeom prst="rect">
            <a:avLst/>
          </a:prstGeom>
          <a:noFill/>
          <a:ln w="9525">
            <a:noFill/>
            <a:miter lim="800000"/>
            <a:headEnd/>
            <a:tailEnd/>
          </a:ln>
        </p:spPr>
        <p:txBody>
          <a:bodyPr lIns="92075" tIns="46038" rIns="92075" bIns="46038"/>
          <a:lstStyle/>
          <a:p>
            <a:pPr eaLnBrk="0" hangingPunct="0">
              <a:spcBef>
                <a:spcPct val="20000"/>
              </a:spcBef>
              <a:buClr>
                <a:schemeClr val="tx1"/>
              </a:buClr>
            </a:pPr>
            <a:r>
              <a:rPr lang="en-US">
                <a:solidFill>
                  <a:schemeClr val="tx1"/>
                </a:solidFill>
              </a:rPr>
              <a:t> Advantages</a:t>
            </a:r>
          </a:p>
        </p:txBody>
      </p:sp>
      <p:sp>
        <p:nvSpPr>
          <p:cNvPr id="88075" name="Content Placeholder 5"/>
          <p:cNvSpPr>
            <a:spLocks noGrp="1"/>
          </p:cNvSpPr>
          <p:nvPr>
            <p:ph sz="half" idx="4294967295"/>
          </p:nvPr>
        </p:nvSpPr>
        <p:spPr>
          <a:xfrm>
            <a:off x="685800" y="2159000"/>
            <a:ext cx="4876800" cy="3951288"/>
          </a:xfrm>
        </p:spPr>
        <p:txBody>
          <a:bodyPr/>
          <a:lstStyle/>
          <a:p>
            <a:r>
              <a:rPr lang="en-US" sz="2000" smtClean="0"/>
              <a:t>High market segmentation</a:t>
            </a:r>
          </a:p>
          <a:p>
            <a:r>
              <a:rPr lang="en-US" sz="2000" smtClean="0"/>
              <a:t>Targeted audience by magazine</a:t>
            </a:r>
          </a:p>
          <a:p>
            <a:r>
              <a:rPr lang="en-US" sz="2000" smtClean="0"/>
              <a:t>Direct-response techniques</a:t>
            </a:r>
          </a:p>
          <a:p>
            <a:r>
              <a:rPr lang="en-US" sz="2000" smtClean="0"/>
              <a:t>High color quality</a:t>
            </a:r>
          </a:p>
          <a:p>
            <a:r>
              <a:rPr lang="en-US" sz="2000" smtClean="0"/>
              <a:t>Long-life</a:t>
            </a:r>
          </a:p>
          <a:p>
            <a:r>
              <a:rPr lang="en-US" sz="2000" smtClean="0"/>
              <a:t>Read during leisure</a:t>
            </a:r>
          </a:p>
          <a:p>
            <a:pPr lvl="1"/>
            <a:r>
              <a:rPr lang="en-US" sz="1600" smtClean="0"/>
              <a:t>longer attention to ads</a:t>
            </a:r>
          </a:p>
          <a:p>
            <a:r>
              <a:rPr lang="en-US" sz="2000" smtClean="0"/>
              <a:t>Availability of special features</a:t>
            </a:r>
          </a:p>
        </p:txBody>
      </p:sp>
      <p:sp>
        <p:nvSpPr>
          <p:cNvPr id="88076" name="Text Placeholder 6"/>
          <p:cNvSpPr txBox="1">
            <a:spLocks/>
          </p:cNvSpPr>
          <p:nvPr/>
        </p:nvSpPr>
        <p:spPr bwMode="auto">
          <a:xfrm>
            <a:off x="5721350" y="3886200"/>
            <a:ext cx="3117850" cy="639763"/>
          </a:xfrm>
          <a:prstGeom prst="rect">
            <a:avLst/>
          </a:prstGeom>
          <a:noFill/>
          <a:ln w="9525">
            <a:noFill/>
            <a:miter lim="800000"/>
            <a:headEnd/>
            <a:tailEnd/>
          </a:ln>
        </p:spPr>
        <p:txBody>
          <a:bodyPr/>
          <a:lstStyle/>
          <a:p>
            <a:pPr eaLnBrk="0" hangingPunct="0">
              <a:spcBef>
                <a:spcPct val="20000"/>
              </a:spcBef>
              <a:buClr>
                <a:schemeClr val="tx1"/>
              </a:buClr>
            </a:pPr>
            <a:r>
              <a:rPr lang="en-US">
                <a:solidFill>
                  <a:schemeClr val="tx1"/>
                </a:solidFill>
              </a:rPr>
              <a:t>Disadvantages</a:t>
            </a:r>
          </a:p>
        </p:txBody>
      </p:sp>
      <p:sp>
        <p:nvSpPr>
          <p:cNvPr id="88077" name="Content Placeholder 7"/>
          <p:cNvSpPr>
            <a:spLocks noGrp="1"/>
          </p:cNvSpPr>
          <p:nvPr>
            <p:ph sz="quarter" idx="4294967295"/>
          </p:nvPr>
        </p:nvSpPr>
        <p:spPr>
          <a:xfrm>
            <a:off x="5797550" y="4525963"/>
            <a:ext cx="3048000" cy="1863725"/>
          </a:xfrm>
        </p:spPr>
        <p:txBody>
          <a:bodyPr/>
          <a:lstStyle/>
          <a:p>
            <a:r>
              <a:rPr lang="en-US" sz="2000" smtClean="0"/>
              <a:t>Declining readership</a:t>
            </a:r>
          </a:p>
          <a:p>
            <a:r>
              <a:rPr lang="en-US" sz="2000" smtClean="0"/>
              <a:t>Clutter</a:t>
            </a:r>
          </a:p>
          <a:p>
            <a:r>
              <a:rPr lang="en-US" sz="2000" smtClean="0"/>
              <a:t>Long lead time</a:t>
            </a:r>
          </a:p>
          <a:p>
            <a:r>
              <a:rPr lang="en-US" sz="2000" smtClean="0"/>
              <a:t>Little flexibility</a:t>
            </a:r>
          </a:p>
          <a:p>
            <a:r>
              <a:rPr lang="en-US" sz="2000" smtClean="0"/>
              <a:t>High cost</a:t>
            </a:r>
          </a:p>
        </p:txBody>
      </p:sp>
      <p:cxnSp>
        <p:nvCxnSpPr>
          <p:cNvPr id="88078" name="Straight Connector 17"/>
          <p:cNvCxnSpPr>
            <a:cxnSpLocks noChangeShapeType="1"/>
          </p:cNvCxnSpPr>
          <p:nvPr/>
        </p:nvCxnSpPr>
        <p:spPr bwMode="auto">
          <a:xfrm>
            <a:off x="533400" y="1981200"/>
            <a:ext cx="5348288" cy="0"/>
          </a:xfrm>
          <a:prstGeom prst="line">
            <a:avLst/>
          </a:prstGeom>
          <a:noFill/>
          <a:ln w="28575" algn="ctr">
            <a:solidFill>
              <a:schemeClr val="tx1"/>
            </a:solidFill>
            <a:round/>
            <a:headEnd type="none" w="sm" len="sm"/>
            <a:tailEnd type="none" w="sm" len="sm"/>
          </a:ln>
        </p:spPr>
      </p:cxnSp>
      <p:cxnSp>
        <p:nvCxnSpPr>
          <p:cNvPr id="88079" name="Straight Connector 19"/>
          <p:cNvCxnSpPr>
            <a:cxnSpLocks noChangeShapeType="1"/>
          </p:cNvCxnSpPr>
          <p:nvPr/>
        </p:nvCxnSpPr>
        <p:spPr bwMode="auto">
          <a:xfrm>
            <a:off x="5721350" y="4343400"/>
            <a:ext cx="3109913" cy="0"/>
          </a:xfrm>
          <a:prstGeom prst="line">
            <a:avLst/>
          </a:prstGeom>
          <a:noFill/>
          <a:ln w="28575" algn="ctr">
            <a:solidFill>
              <a:schemeClr val="tx1"/>
            </a:solidFill>
            <a:round/>
            <a:headEnd type="none" w="sm" len="sm"/>
            <a:tailEnd type="none" w="sm" len="sm"/>
          </a:ln>
        </p:spPr>
      </p:cxnSp>
      <p:pic>
        <p:nvPicPr>
          <p:cNvPr id="88080" name="Picture 1"/>
          <p:cNvPicPr>
            <a:picLocks noChangeAspect="1"/>
          </p:cNvPicPr>
          <p:nvPr/>
        </p:nvPicPr>
        <p:blipFill>
          <a:blip r:embed="rId3"/>
          <a:srcRect/>
          <a:stretch>
            <a:fillRect/>
          </a:stretch>
        </p:blipFill>
        <p:spPr bwMode="auto">
          <a:xfrm>
            <a:off x="5867400" y="0"/>
            <a:ext cx="2981325" cy="3736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p:cNvSpPr>
            <a:spLocks noGrp="1"/>
          </p:cNvSpPr>
          <p:nvPr>
            <p:ph type="ftr" sz="quarter" idx="11"/>
          </p:nvPr>
        </p:nvSpPr>
        <p:spPr/>
        <p:txBody>
          <a:bodyPr/>
          <a:lstStyle/>
          <a:p>
            <a:pPr>
              <a:defRPr/>
            </a:pPr>
            <a:r>
              <a:rPr lang="en-US"/>
              <a:t>Copyright ©2014 by Pearson Education, Inc. All rights reserved. </a:t>
            </a:r>
          </a:p>
        </p:txBody>
      </p:sp>
      <p:sp>
        <p:nvSpPr>
          <p:cNvPr id="36867" name="Slide Number Placeholder 5"/>
          <p:cNvSpPr>
            <a:spLocks noGrp="1"/>
          </p:cNvSpPr>
          <p:nvPr>
            <p:ph type="sldNum" sz="quarter" idx="12"/>
          </p:nvPr>
        </p:nvSpPr>
        <p:spPr>
          <a:xfrm>
            <a:off x="7010400" y="6553200"/>
            <a:ext cx="1905000" cy="457200"/>
          </a:xfrm>
        </p:spPr>
        <p:txBody>
          <a:bodyPr/>
          <a:lstStyle/>
          <a:p>
            <a:pPr>
              <a:defRPr/>
            </a:pPr>
            <a:r>
              <a:rPr lang="en-US" smtClean="0"/>
              <a:t>8-</a:t>
            </a:r>
            <a:fld id="{79ED64C9-E358-4990-9389-9806C984E169}" type="slidenum">
              <a:rPr lang="en-US" smtClean="0"/>
              <a:pPr>
                <a:defRPr/>
              </a:pPr>
              <a:t>37</a:t>
            </a:fld>
            <a:endParaRPr lang="en-US" smtClean="0"/>
          </a:p>
        </p:txBody>
      </p:sp>
      <p:sp>
        <p:nvSpPr>
          <p:cNvPr id="90115" name="Rectangle 2"/>
          <p:cNvSpPr>
            <a:spLocks noChangeArrowheads="1"/>
          </p:cNvSpPr>
          <p:nvPr/>
        </p:nvSpPr>
        <p:spPr bwMode="auto">
          <a:xfrm>
            <a:off x="0" y="0"/>
            <a:ext cx="5334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90116" name="Rectangle 3"/>
          <p:cNvSpPr>
            <a:spLocks noChangeArrowheads="1"/>
          </p:cNvSpPr>
          <p:nvPr/>
        </p:nvSpPr>
        <p:spPr bwMode="auto">
          <a:xfrm>
            <a:off x="0" y="3048000"/>
            <a:ext cx="5334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90117" name="Rectangle 4"/>
          <p:cNvSpPr>
            <a:spLocks noChangeArrowheads="1"/>
          </p:cNvSpPr>
          <p:nvPr/>
        </p:nvSpPr>
        <p:spPr bwMode="auto">
          <a:xfrm>
            <a:off x="533400" y="228600"/>
            <a:ext cx="5410200" cy="609600"/>
          </a:xfrm>
          <a:prstGeom prst="rect">
            <a:avLst/>
          </a:prstGeom>
          <a:solidFill>
            <a:srgbClr val="333399"/>
          </a:solidFill>
          <a:ln w="12700">
            <a:noFill/>
            <a:miter lim="800000"/>
            <a:headEnd type="none" w="sm" len="sm"/>
            <a:tailEnd type="none" w="sm" len="sm"/>
          </a:ln>
        </p:spPr>
        <p:txBody>
          <a:bodyPr wrap="none" anchor="ctr"/>
          <a:lstStyle/>
          <a:p>
            <a:endParaRPr lang="en-US"/>
          </a:p>
        </p:txBody>
      </p:sp>
      <p:sp>
        <p:nvSpPr>
          <p:cNvPr id="90118" name="Rectangle 5"/>
          <p:cNvSpPr>
            <a:spLocks noChangeArrowheads="1"/>
          </p:cNvSpPr>
          <p:nvPr/>
        </p:nvSpPr>
        <p:spPr bwMode="auto">
          <a:xfrm>
            <a:off x="533400" y="838200"/>
            <a:ext cx="5410200" cy="6096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90119" name="Text Box 6"/>
          <p:cNvSpPr txBox="1">
            <a:spLocks noChangeArrowheads="1"/>
          </p:cNvSpPr>
          <p:nvPr/>
        </p:nvSpPr>
        <p:spPr bwMode="auto">
          <a:xfrm>
            <a:off x="990600" y="258763"/>
            <a:ext cx="4572000" cy="584200"/>
          </a:xfrm>
          <a:prstGeom prst="rect">
            <a:avLst/>
          </a:prstGeom>
          <a:noFill/>
          <a:ln w="12700">
            <a:noFill/>
            <a:miter lim="800000"/>
            <a:headEnd type="none" w="sm" len="sm"/>
            <a:tailEnd type="none" w="sm" len="sm"/>
          </a:ln>
        </p:spPr>
        <p:txBody>
          <a:bodyPr>
            <a:spAutoFit/>
          </a:bodyPr>
          <a:lstStyle/>
          <a:p>
            <a:r>
              <a:rPr lang="en-US" sz="3200">
                <a:solidFill>
                  <a:srgbClr val="FFFFFF"/>
                </a:solidFill>
              </a:rPr>
              <a:t>F I G U R E    8 . 14</a:t>
            </a:r>
          </a:p>
        </p:txBody>
      </p:sp>
      <p:sp>
        <p:nvSpPr>
          <p:cNvPr id="90120" name="Rectangle 7"/>
          <p:cNvSpPr>
            <a:spLocks noChangeArrowheads="1"/>
          </p:cNvSpPr>
          <p:nvPr/>
        </p:nvSpPr>
        <p:spPr bwMode="auto">
          <a:xfrm>
            <a:off x="914400" y="914400"/>
            <a:ext cx="4724400" cy="457200"/>
          </a:xfrm>
          <a:prstGeom prst="rect">
            <a:avLst/>
          </a:prstGeom>
          <a:noFill/>
          <a:ln w="9525">
            <a:noFill/>
            <a:miter lim="800000"/>
            <a:headEnd/>
            <a:tailEnd/>
          </a:ln>
        </p:spPr>
        <p:txBody>
          <a:bodyPr lIns="92075" tIns="46038" rIns="92075" bIns="46038" anchor="ctr"/>
          <a:lstStyle/>
          <a:p>
            <a:pPr eaLnBrk="0" hangingPunct="0"/>
            <a:r>
              <a:rPr lang="en-US" sz="3200" b="1">
                <a:solidFill>
                  <a:schemeClr val="tx1"/>
                </a:solidFill>
              </a:rPr>
              <a:t>Newspaper Advertising</a:t>
            </a:r>
          </a:p>
        </p:txBody>
      </p:sp>
      <p:sp>
        <p:nvSpPr>
          <p:cNvPr id="90121" name="Rectangle 102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90122" name="Text Placeholder 3"/>
          <p:cNvSpPr txBox="1">
            <a:spLocks/>
          </p:cNvSpPr>
          <p:nvPr/>
        </p:nvSpPr>
        <p:spPr bwMode="auto">
          <a:xfrm>
            <a:off x="560388" y="1865313"/>
            <a:ext cx="4267200" cy="639762"/>
          </a:xfrm>
          <a:prstGeom prst="rect">
            <a:avLst/>
          </a:prstGeom>
          <a:noFill/>
          <a:ln w="9525">
            <a:noFill/>
            <a:miter lim="800000"/>
            <a:headEnd/>
            <a:tailEnd/>
          </a:ln>
        </p:spPr>
        <p:txBody>
          <a:bodyPr lIns="92075" tIns="46038" rIns="92075" bIns="46038"/>
          <a:lstStyle/>
          <a:p>
            <a:pPr eaLnBrk="0" hangingPunct="0">
              <a:spcBef>
                <a:spcPct val="20000"/>
              </a:spcBef>
              <a:buClr>
                <a:schemeClr val="tx1"/>
              </a:buClr>
            </a:pPr>
            <a:r>
              <a:rPr lang="en-US" sz="3200">
                <a:solidFill>
                  <a:schemeClr val="tx1"/>
                </a:solidFill>
              </a:rPr>
              <a:t> Advantages</a:t>
            </a:r>
          </a:p>
        </p:txBody>
      </p:sp>
      <p:sp>
        <p:nvSpPr>
          <p:cNvPr id="14" name="Content Placeholder 5"/>
          <p:cNvSpPr>
            <a:spLocks noGrp="1"/>
          </p:cNvSpPr>
          <p:nvPr>
            <p:ph sz="half" idx="4294967295"/>
          </p:nvPr>
        </p:nvSpPr>
        <p:spPr>
          <a:xfrm>
            <a:off x="560388" y="2505075"/>
            <a:ext cx="4267200" cy="3616325"/>
          </a:xfrm>
        </p:spPr>
        <p:txBody>
          <a:bodyPr>
            <a:normAutofit/>
          </a:bodyPr>
          <a:lstStyle/>
          <a:p>
            <a:pPr>
              <a:defRPr/>
            </a:pPr>
            <a:r>
              <a:rPr lang="en-US" sz="2000" dirty="0" smtClean="0"/>
              <a:t>Geographic selectivity</a:t>
            </a:r>
          </a:p>
          <a:p>
            <a:pPr>
              <a:defRPr/>
            </a:pPr>
            <a:r>
              <a:rPr lang="en-US" sz="2000" dirty="0" smtClean="0"/>
              <a:t>High flexibility</a:t>
            </a:r>
          </a:p>
          <a:p>
            <a:pPr>
              <a:defRPr/>
            </a:pPr>
            <a:r>
              <a:rPr lang="en-US" sz="2000" dirty="0" smtClean="0"/>
              <a:t>High credibility</a:t>
            </a:r>
          </a:p>
          <a:p>
            <a:pPr>
              <a:defRPr/>
            </a:pPr>
            <a:r>
              <a:rPr lang="en-US" sz="2000" dirty="0" smtClean="0"/>
              <a:t>Strong audience interest</a:t>
            </a:r>
          </a:p>
          <a:p>
            <a:pPr>
              <a:defRPr/>
            </a:pPr>
            <a:r>
              <a:rPr lang="en-US" sz="2000" dirty="0" smtClean="0"/>
              <a:t>Longer copy</a:t>
            </a:r>
          </a:p>
          <a:p>
            <a:pPr>
              <a:defRPr/>
            </a:pPr>
            <a:r>
              <a:rPr lang="en-US" sz="2000" dirty="0" smtClean="0"/>
              <a:t>Cumulative volume discounts</a:t>
            </a:r>
          </a:p>
          <a:p>
            <a:pPr>
              <a:defRPr/>
            </a:pPr>
            <a:r>
              <a:rPr lang="en-US" sz="2000" dirty="0" smtClean="0"/>
              <a:t>Coupon and special-response features</a:t>
            </a:r>
          </a:p>
          <a:p>
            <a:pPr marL="0" indent="0">
              <a:buFontTx/>
              <a:buNone/>
              <a:defRPr/>
            </a:pPr>
            <a:endParaRPr lang="en-US" sz="2000" dirty="0" smtClean="0"/>
          </a:p>
        </p:txBody>
      </p:sp>
      <p:sp>
        <p:nvSpPr>
          <p:cNvPr id="90124" name="Text Placeholder 6"/>
          <p:cNvSpPr txBox="1">
            <a:spLocks/>
          </p:cNvSpPr>
          <p:nvPr/>
        </p:nvSpPr>
        <p:spPr bwMode="auto">
          <a:xfrm>
            <a:off x="4900613" y="1865313"/>
            <a:ext cx="4041775" cy="639762"/>
          </a:xfrm>
          <a:prstGeom prst="rect">
            <a:avLst/>
          </a:prstGeom>
          <a:noFill/>
          <a:ln w="9525">
            <a:noFill/>
            <a:miter lim="800000"/>
            <a:headEnd/>
            <a:tailEnd/>
          </a:ln>
        </p:spPr>
        <p:txBody>
          <a:bodyPr/>
          <a:lstStyle/>
          <a:p>
            <a:pPr eaLnBrk="0" hangingPunct="0">
              <a:spcBef>
                <a:spcPct val="20000"/>
              </a:spcBef>
              <a:buClr>
                <a:schemeClr val="tx1"/>
              </a:buClr>
            </a:pPr>
            <a:r>
              <a:rPr lang="en-US" sz="3200">
                <a:solidFill>
                  <a:schemeClr val="tx1"/>
                </a:solidFill>
              </a:rPr>
              <a:t>Disadvantages</a:t>
            </a:r>
          </a:p>
        </p:txBody>
      </p:sp>
      <p:sp>
        <p:nvSpPr>
          <p:cNvPr id="90125" name="Content Placeholder 7"/>
          <p:cNvSpPr>
            <a:spLocks noGrp="1"/>
          </p:cNvSpPr>
          <p:nvPr>
            <p:ph sz="quarter" idx="4294967295"/>
          </p:nvPr>
        </p:nvSpPr>
        <p:spPr>
          <a:xfrm>
            <a:off x="4900613" y="2505075"/>
            <a:ext cx="4041775" cy="3951288"/>
          </a:xfrm>
        </p:spPr>
        <p:txBody>
          <a:bodyPr/>
          <a:lstStyle/>
          <a:p>
            <a:r>
              <a:rPr lang="en-US" sz="2000" smtClean="0"/>
              <a:t>Poor buying procedures</a:t>
            </a:r>
          </a:p>
          <a:p>
            <a:r>
              <a:rPr lang="en-US" sz="2000" smtClean="0"/>
              <a:t>Short life span</a:t>
            </a:r>
          </a:p>
          <a:p>
            <a:r>
              <a:rPr lang="en-US" sz="2000" smtClean="0"/>
              <a:t>Clutter</a:t>
            </a:r>
          </a:p>
          <a:p>
            <a:r>
              <a:rPr lang="en-US" sz="2000" smtClean="0"/>
              <a:t>Poor quality reproduction</a:t>
            </a:r>
          </a:p>
          <a:p>
            <a:r>
              <a:rPr lang="en-US" sz="2000" smtClean="0"/>
              <a:t>Internet competition</a:t>
            </a:r>
          </a:p>
          <a:p>
            <a:r>
              <a:rPr lang="en-US" sz="2000" smtClean="0"/>
              <a:t>Aging readership</a:t>
            </a:r>
          </a:p>
        </p:txBody>
      </p:sp>
      <p:cxnSp>
        <p:nvCxnSpPr>
          <p:cNvPr id="90126" name="Straight Connector 16"/>
          <p:cNvCxnSpPr>
            <a:cxnSpLocks noChangeShapeType="1"/>
          </p:cNvCxnSpPr>
          <p:nvPr/>
        </p:nvCxnSpPr>
        <p:spPr bwMode="auto">
          <a:xfrm>
            <a:off x="533400" y="2376488"/>
            <a:ext cx="8305800" cy="0"/>
          </a:xfrm>
          <a:prstGeom prst="line">
            <a:avLst/>
          </a:prstGeom>
          <a:noFill/>
          <a:ln w="28575" algn="ctr">
            <a:solidFill>
              <a:schemeClr val="tx1"/>
            </a:solidFill>
            <a:round/>
            <a:headEnd type="none" w="sm" len="sm"/>
            <a:tailEnd type="none" w="sm" len="sm"/>
          </a:ln>
        </p:spPr>
      </p:cxn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p:txBody>
          <a:bodyPr/>
          <a:lstStyle/>
          <a:p>
            <a:pPr>
              <a:defRPr/>
            </a:pPr>
            <a:r>
              <a:rPr lang="en-US"/>
              <a:t>Copyright ©2014 by Pearson Education, Inc. All rights reserved. </a:t>
            </a:r>
          </a:p>
        </p:txBody>
      </p:sp>
      <p:sp>
        <p:nvSpPr>
          <p:cNvPr id="23555" name="Slide Number Placeholder 5"/>
          <p:cNvSpPr>
            <a:spLocks noGrp="1"/>
          </p:cNvSpPr>
          <p:nvPr>
            <p:ph type="sldNum" sz="quarter" idx="12"/>
          </p:nvPr>
        </p:nvSpPr>
        <p:spPr>
          <a:xfrm>
            <a:off x="7010400" y="6553200"/>
            <a:ext cx="1905000" cy="457200"/>
          </a:xfrm>
        </p:spPr>
        <p:txBody>
          <a:bodyPr/>
          <a:lstStyle/>
          <a:p>
            <a:pPr>
              <a:defRPr/>
            </a:pPr>
            <a:r>
              <a:rPr lang="en-US" smtClean="0"/>
              <a:t>8-</a:t>
            </a:r>
            <a:fld id="{A2728080-A7A1-430C-BC45-E93152760B26}" type="slidenum">
              <a:rPr lang="en-US" smtClean="0"/>
              <a:pPr>
                <a:defRPr/>
              </a:pPr>
              <a:t>38</a:t>
            </a:fld>
            <a:endParaRPr lang="en-US" smtClean="0"/>
          </a:p>
        </p:txBody>
      </p:sp>
      <p:sp>
        <p:nvSpPr>
          <p:cNvPr id="92163" name="Rectangle 2"/>
          <p:cNvSpPr>
            <a:spLocks noGrp="1" noChangeArrowheads="1"/>
          </p:cNvSpPr>
          <p:nvPr>
            <p:ph type="title"/>
          </p:nvPr>
        </p:nvSpPr>
        <p:spPr>
          <a:xfrm>
            <a:off x="762000" y="152400"/>
            <a:ext cx="8153400" cy="1219200"/>
          </a:xfrm>
        </p:spPr>
        <p:txBody>
          <a:bodyPr/>
          <a:lstStyle/>
          <a:p>
            <a:r>
              <a:rPr lang="en-US" sz="5400" smtClean="0">
                <a:solidFill>
                  <a:schemeClr val="bg1"/>
                </a:solidFill>
              </a:rPr>
              <a:t>Media Mix</a:t>
            </a:r>
          </a:p>
        </p:txBody>
      </p:sp>
      <p:sp>
        <p:nvSpPr>
          <p:cNvPr id="92164" name="Rectangle 3"/>
          <p:cNvSpPr>
            <a:spLocks noGrp="1" noChangeArrowheads="1"/>
          </p:cNvSpPr>
          <p:nvPr>
            <p:ph type="body" idx="1"/>
          </p:nvPr>
        </p:nvSpPr>
        <p:spPr>
          <a:xfrm>
            <a:off x="1371600" y="1752600"/>
            <a:ext cx="7239000" cy="4267200"/>
          </a:xfrm>
        </p:spPr>
        <p:txBody>
          <a:bodyPr/>
          <a:lstStyle/>
          <a:p>
            <a:r>
              <a:rPr lang="en-US" smtClean="0"/>
              <a:t>Select proper blend of media</a:t>
            </a:r>
          </a:p>
          <a:p>
            <a:r>
              <a:rPr lang="en-US" smtClean="0"/>
              <a:t>Media planners and media buyers</a:t>
            </a:r>
          </a:p>
          <a:p>
            <a:r>
              <a:rPr lang="en-US" b="1" smtClean="0">
                <a:solidFill>
                  <a:srgbClr val="C00000"/>
                </a:solidFill>
              </a:rPr>
              <a:t>Media multiplier effect</a:t>
            </a:r>
          </a:p>
          <a:p>
            <a:pPr lvl="1"/>
            <a:r>
              <a:rPr lang="en-US" smtClean="0"/>
              <a:t>Consumer audience</a:t>
            </a:r>
          </a:p>
          <a:p>
            <a:pPr lvl="1"/>
            <a:r>
              <a:rPr lang="en-US" smtClean="0"/>
              <a:t>Business-to-business audience</a:t>
            </a:r>
          </a:p>
          <a:p>
            <a:endParaRPr lang="en-US" smtClean="0"/>
          </a:p>
          <a:p>
            <a:endParaRPr lang="en-US" sz="2800" smtClean="0"/>
          </a:p>
        </p:txBody>
      </p:sp>
      <p:sp>
        <p:nvSpPr>
          <p:cNvPr id="92165"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92166"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92167"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p:txBody>
          <a:bodyPr/>
          <a:lstStyle/>
          <a:p>
            <a:pPr>
              <a:defRPr/>
            </a:pPr>
            <a:r>
              <a:rPr lang="en-US"/>
              <a:t>Copyright ©2014 by Pearson Education, Inc. All rights reserved. </a:t>
            </a:r>
          </a:p>
        </p:txBody>
      </p:sp>
      <p:sp>
        <p:nvSpPr>
          <p:cNvPr id="3076" name="Slide Number Placeholder 5"/>
          <p:cNvSpPr>
            <a:spLocks noGrp="1"/>
          </p:cNvSpPr>
          <p:nvPr>
            <p:ph type="sldNum" sz="quarter" idx="12"/>
          </p:nvPr>
        </p:nvSpPr>
        <p:spPr>
          <a:xfrm>
            <a:off x="7010400" y="6553200"/>
            <a:ext cx="1905000" cy="457200"/>
          </a:xfrm>
        </p:spPr>
        <p:txBody>
          <a:bodyPr/>
          <a:lstStyle/>
          <a:p>
            <a:pPr>
              <a:defRPr/>
            </a:pPr>
            <a:r>
              <a:rPr lang="en-US" smtClean="0"/>
              <a:t>8-</a:t>
            </a:r>
            <a:fld id="{DDF84161-F0F7-44B5-8FC8-24DC4F9D9112}" type="slidenum">
              <a:rPr lang="en-US" smtClean="0"/>
              <a:pPr>
                <a:defRPr/>
              </a:pPr>
              <a:t>39</a:t>
            </a:fld>
            <a:endParaRPr lang="en-US" smtClean="0"/>
          </a:p>
        </p:txBody>
      </p:sp>
      <p:sp>
        <p:nvSpPr>
          <p:cNvPr id="94211"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94212"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94213"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94214" name="Rectangle 8"/>
          <p:cNvSpPr>
            <a:spLocks noChangeArrowheads="1"/>
          </p:cNvSpPr>
          <p:nvPr/>
        </p:nvSpPr>
        <p:spPr bwMode="auto">
          <a:xfrm>
            <a:off x="533400" y="228600"/>
            <a:ext cx="4648200" cy="609600"/>
          </a:xfrm>
          <a:prstGeom prst="rect">
            <a:avLst/>
          </a:prstGeom>
          <a:solidFill>
            <a:srgbClr val="333399"/>
          </a:solidFill>
          <a:ln w="12700">
            <a:noFill/>
            <a:miter lim="800000"/>
            <a:headEnd type="none" w="sm" len="sm"/>
            <a:tailEnd type="none" w="sm" len="sm"/>
          </a:ln>
        </p:spPr>
        <p:txBody>
          <a:bodyPr wrap="none" anchor="ctr"/>
          <a:lstStyle/>
          <a:p>
            <a:endParaRPr lang="en-US"/>
          </a:p>
        </p:txBody>
      </p:sp>
      <p:sp>
        <p:nvSpPr>
          <p:cNvPr id="94215" name="Rectangle 9"/>
          <p:cNvSpPr>
            <a:spLocks noChangeArrowheads="1"/>
          </p:cNvSpPr>
          <p:nvPr/>
        </p:nvSpPr>
        <p:spPr bwMode="auto">
          <a:xfrm>
            <a:off x="533400" y="838200"/>
            <a:ext cx="4648200" cy="6096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94216" name="Text Box 10"/>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rPr>
              <a:t>F I G U R E    8 . 15</a:t>
            </a:r>
          </a:p>
        </p:txBody>
      </p:sp>
      <p:sp>
        <p:nvSpPr>
          <p:cNvPr id="94217" name="Rectangle 11"/>
          <p:cNvSpPr>
            <a:spLocks noChangeArrowheads="1"/>
          </p:cNvSpPr>
          <p:nvPr/>
        </p:nvSpPr>
        <p:spPr bwMode="auto">
          <a:xfrm>
            <a:off x="685800" y="914400"/>
            <a:ext cx="4114800" cy="457200"/>
          </a:xfrm>
          <a:prstGeom prst="rect">
            <a:avLst/>
          </a:prstGeom>
          <a:noFill/>
          <a:ln w="9525">
            <a:noFill/>
            <a:miter lim="800000"/>
            <a:headEnd/>
            <a:tailEnd/>
          </a:ln>
        </p:spPr>
        <p:txBody>
          <a:bodyPr lIns="92075" tIns="46038" rIns="92075" bIns="46038" anchor="ctr"/>
          <a:lstStyle/>
          <a:p>
            <a:pPr eaLnBrk="0" hangingPunct="0"/>
            <a:r>
              <a:rPr lang="en-US" sz="2000" b="1">
                <a:solidFill>
                  <a:schemeClr val="tx1"/>
                </a:solidFill>
              </a:rPr>
              <a:t>U.S. Advertising Expenditures by Media for Coca-Cola</a:t>
            </a:r>
          </a:p>
        </p:txBody>
      </p:sp>
      <p:sp>
        <p:nvSpPr>
          <p:cNvPr id="94218" name="TextBox 5"/>
          <p:cNvSpPr txBox="1">
            <a:spLocks noChangeArrowheads="1"/>
          </p:cNvSpPr>
          <p:nvPr/>
        </p:nvSpPr>
        <p:spPr bwMode="auto">
          <a:xfrm>
            <a:off x="1143000" y="6324600"/>
            <a:ext cx="7467600" cy="261938"/>
          </a:xfrm>
          <a:prstGeom prst="rect">
            <a:avLst/>
          </a:prstGeom>
          <a:noFill/>
          <a:ln w="9525">
            <a:noFill/>
            <a:miter lim="800000"/>
            <a:headEnd/>
            <a:tailEnd/>
          </a:ln>
        </p:spPr>
        <p:txBody>
          <a:bodyPr>
            <a:spAutoFit/>
          </a:bodyPr>
          <a:lstStyle/>
          <a:p>
            <a:r>
              <a:rPr lang="en-US" sz="1100">
                <a:solidFill>
                  <a:schemeClr val="tx1"/>
                </a:solidFill>
              </a:rPr>
              <a:t>Source: Adapted from </a:t>
            </a:r>
            <a:r>
              <a:rPr lang="en-US" sz="1100" i="1">
                <a:solidFill>
                  <a:schemeClr val="tx1"/>
                </a:solidFill>
              </a:rPr>
              <a:t>Marketer Trees 2009</a:t>
            </a:r>
            <a:r>
              <a:rPr lang="en-US" sz="1100">
                <a:solidFill>
                  <a:schemeClr val="tx1"/>
                </a:solidFill>
              </a:rPr>
              <a:t>, http://adage.com/marketertrees09, December 28, 2009.</a:t>
            </a:r>
          </a:p>
        </p:txBody>
      </p:sp>
      <p:graphicFrame>
        <p:nvGraphicFramePr>
          <p:cNvPr id="16" name="Chart 15"/>
          <p:cNvGraphicFramePr/>
          <p:nvPr/>
        </p:nvGraphicFramePr>
        <p:xfrm>
          <a:off x="1295400" y="1524000"/>
          <a:ext cx="7239000" cy="4648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p:txBody>
          <a:bodyPr/>
          <a:lstStyle/>
          <a:p>
            <a:pPr>
              <a:defRPr/>
            </a:pPr>
            <a:r>
              <a:rPr lang="en-US"/>
              <a:t>Copyright ©2014 by Pearson Education, Inc. All rights reserved. </a:t>
            </a:r>
          </a:p>
        </p:txBody>
      </p:sp>
      <p:sp>
        <p:nvSpPr>
          <p:cNvPr id="13315" name="Slide Number Placeholder 5"/>
          <p:cNvSpPr>
            <a:spLocks noGrp="1"/>
          </p:cNvSpPr>
          <p:nvPr>
            <p:ph type="sldNum" sz="quarter" idx="12"/>
          </p:nvPr>
        </p:nvSpPr>
        <p:spPr>
          <a:xfrm>
            <a:off x="7010400" y="6629400"/>
            <a:ext cx="1905000" cy="304800"/>
          </a:xfrm>
        </p:spPr>
        <p:txBody>
          <a:bodyPr/>
          <a:lstStyle/>
          <a:p>
            <a:pPr>
              <a:defRPr/>
            </a:pPr>
            <a:r>
              <a:rPr lang="en-US" smtClean="0"/>
              <a:t>8-</a:t>
            </a:r>
            <a:fld id="{5FBB52C2-57EB-40FC-8F6A-0876EC182D0D}" type="slidenum">
              <a:rPr lang="en-US" smtClean="0"/>
              <a:pPr>
                <a:defRPr/>
              </a:pPr>
              <a:t>4</a:t>
            </a:fld>
            <a:endParaRPr lang="en-US" smtClean="0"/>
          </a:p>
        </p:txBody>
      </p:sp>
      <p:sp>
        <p:nvSpPr>
          <p:cNvPr id="22531" name="Rectangle 2"/>
          <p:cNvSpPr>
            <a:spLocks noGrp="1" noChangeArrowheads="1"/>
          </p:cNvSpPr>
          <p:nvPr>
            <p:ph type="title"/>
          </p:nvPr>
        </p:nvSpPr>
        <p:spPr>
          <a:xfrm>
            <a:off x="3352800" y="1905000"/>
            <a:ext cx="5105400" cy="838200"/>
          </a:xfrm>
        </p:spPr>
        <p:txBody>
          <a:bodyPr/>
          <a:lstStyle/>
          <a:p>
            <a:r>
              <a:rPr lang="en-US" sz="3200" smtClean="0">
                <a:solidFill>
                  <a:schemeClr val="bg1"/>
                </a:solidFill>
              </a:rPr>
              <a:t>Chapter Overview</a:t>
            </a:r>
          </a:p>
        </p:txBody>
      </p:sp>
      <p:sp>
        <p:nvSpPr>
          <p:cNvPr id="22532" name="Rectangle 3"/>
          <p:cNvSpPr>
            <a:spLocks noGrp="1" noChangeArrowheads="1"/>
          </p:cNvSpPr>
          <p:nvPr>
            <p:ph type="body" idx="1"/>
          </p:nvPr>
        </p:nvSpPr>
        <p:spPr>
          <a:xfrm>
            <a:off x="3200400" y="2667000"/>
            <a:ext cx="5486400" cy="3048000"/>
          </a:xfrm>
        </p:spPr>
        <p:txBody>
          <a:bodyPr/>
          <a:lstStyle/>
          <a:p>
            <a:pPr>
              <a:lnSpc>
                <a:spcPct val="90000"/>
              </a:lnSpc>
            </a:pPr>
            <a:r>
              <a:rPr lang="en-US" sz="2800" smtClean="0"/>
              <a:t>Nature of media strategy</a:t>
            </a:r>
          </a:p>
          <a:p>
            <a:pPr>
              <a:lnSpc>
                <a:spcPct val="90000"/>
              </a:lnSpc>
            </a:pPr>
            <a:r>
              <a:rPr lang="en-US" sz="2800" smtClean="0"/>
              <a:t>Media planning</a:t>
            </a:r>
          </a:p>
          <a:p>
            <a:pPr>
              <a:lnSpc>
                <a:spcPct val="90000"/>
              </a:lnSpc>
            </a:pPr>
            <a:r>
              <a:rPr lang="en-US" sz="2800" smtClean="0"/>
              <a:t>Media buying</a:t>
            </a:r>
          </a:p>
          <a:p>
            <a:pPr>
              <a:lnSpc>
                <a:spcPct val="90000"/>
              </a:lnSpc>
            </a:pPr>
            <a:r>
              <a:rPr lang="en-US" sz="2800" smtClean="0"/>
              <a:t>Media choices</a:t>
            </a:r>
          </a:p>
          <a:p>
            <a:pPr>
              <a:lnSpc>
                <a:spcPct val="90000"/>
              </a:lnSpc>
            </a:pPr>
            <a:r>
              <a:rPr lang="en-US" sz="2800" smtClean="0"/>
              <a:t>B-to-B media selection</a:t>
            </a:r>
          </a:p>
          <a:p>
            <a:pPr>
              <a:lnSpc>
                <a:spcPct val="90000"/>
              </a:lnSpc>
            </a:pPr>
            <a:r>
              <a:rPr lang="en-US" sz="2800" smtClean="0"/>
              <a:t>International media concerns</a:t>
            </a:r>
          </a:p>
        </p:txBody>
      </p:sp>
      <p:sp>
        <p:nvSpPr>
          <p:cNvPr id="22533" name="Text Box 5"/>
          <p:cNvSpPr txBox="1">
            <a:spLocks noChangeArrowheads="1"/>
          </p:cNvSpPr>
          <p:nvPr/>
        </p:nvSpPr>
        <p:spPr bwMode="auto">
          <a:xfrm>
            <a:off x="3124200" y="457200"/>
            <a:ext cx="5638800" cy="1323975"/>
          </a:xfrm>
          <a:prstGeom prst="rect">
            <a:avLst/>
          </a:prstGeom>
          <a:noFill/>
          <a:ln w="12700">
            <a:noFill/>
            <a:miter lim="800000"/>
            <a:headEnd type="none" w="sm" len="sm"/>
            <a:tailEnd type="none" w="sm" len="sm"/>
          </a:ln>
        </p:spPr>
        <p:txBody>
          <a:bodyPr>
            <a:spAutoFit/>
          </a:bodyPr>
          <a:lstStyle/>
          <a:p>
            <a:pPr algn="ctr" eaLnBrk="0" hangingPunct="0"/>
            <a:r>
              <a:rPr lang="en-US" sz="4000" b="1">
                <a:solidFill>
                  <a:srgbClr val="FF0000"/>
                </a:solidFill>
              </a:rPr>
              <a:t>Traditional Media</a:t>
            </a:r>
          </a:p>
          <a:p>
            <a:pPr algn="ctr" eaLnBrk="0" hangingPunct="0"/>
            <a:r>
              <a:rPr lang="en-US" sz="4000" b="1">
                <a:solidFill>
                  <a:srgbClr val="FF0000"/>
                </a:solidFill>
              </a:rPr>
              <a:t>Channels</a:t>
            </a:r>
          </a:p>
        </p:txBody>
      </p:sp>
      <p:sp>
        <p:nvSpPr>
          <p:cNvPr id="22534" name="Rectangle 6"/>
          <p:cNvSpPr>
            <a:spLocks noChangeArrowheads="1"/>
          </p:cNvSpPr>
          <p:nvPr/>
        </p:nvSpPr>
        <p:spPr bwMode="auto">
          <a:xfrm>
            <a:off x="0" y="0"/>
            <a:ext cx="29718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22535" name="Text Box 8"/>
          <p:cNvSpPr txBox="1">
            <a:spLocks noChangeArrowheads="1"/>
          </p:cNvSpPr>
          <p:nvPr/>
        </p:nvSpPr>
        <p:spPr bwMode="auto">
          <a:xfrm>
            <a:off x="457200" y="228600"/>
            <a:ext cx="2133600" cy="2043113"/>
          </a:xfrm>
          <a:prstGeom prst="rect">
            <a:avLst/>
          </a:prstGeom>
          <a:noFill/>
          <a:ln w="12700">
            <a:noFill/>
            <a:miter lim="800000"/>
            <a:headEnd type="none" w="sm" len="sm"/>
            <a:tailEnd type="none" w="sm" len="sm"/>
          </a:ln>
        </p:spPr>
        <p:txBody>
          <a:bodyPr>
            <a:spAutoFit/>
          </a:bodyPr>
          <a:lstStyle/>
          <a:p>
            <a:pPr algn="ctr">
              <a:spcBef>
                <a:spcPct val="50000"/>
              </a:spcBef>
            </a:pPr>
            <a:r>
              <a:rPr lang="en-US" sz="12800">
                <a:solidFill>
                  <a:srgbClr val="CC3300"/>
                </a:solidFill>
              </a:rPr>
              <a:t>8</a:t>
            </a:r>
          </a:p>
        </p:txBody>
      </p:sp>
      <p:sp>
        <p:nvSpPr>
          <p:cNvPr id="22536" name="Rectangle 9"/>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p:cNvSpPr>
            <a:spLocks noGrp="1"/>
          </p:cNvSpPr>
          <p:nvPr>
            <p:ph type="ftr" sz="quarter" idx="11"/>
          </p:nvPr>
        </p:nvSpPr>
        <p:spPr>
          <a:xfrm>
            <a:off x="3733800" y="6553200"/>
            <a:ext cx="2895600" cy="304800"/>
          </a:xfrm>
        </p:spPr>
        <p:txBody>
          <a:bodyPr/>
          <a:lstStyle/>
          <a:p>
            <a:pPr>
              <a:defRPr/>
            </a:pPr>
            <a:r>
              <a:rPr lang="en-US"/>
              <a:t>Copyright ©2014 by Pearson Education, Inc. All rights reserved. </a:t>
            </a:r>
          </a:p>
        </p:txBody>
      </p:sp>
      <p:sp>
        <p:nvSpPr>
          <p:cNvPr id="38915" name="Slide Number Placeholder 4"/>
          <p:cNvSpPr>
            <a:spLocks noGrp="1"/>
          </p:cNvSpPr>
          <p:nvPr>
            <p:ph type="sldNum" sz="quarter" idx="12"/>
          </p:nvPr>
        </p:nvSpPr>
        <p:spPr>
          <a:xfrm>
            <a:off x="7315200" y="6553200"/>
            <a:ext cx="1905000" cy="457200"/>
          </a:xfrm>
        </p:spPr>
        <p:txBody>
          <a:bodyPr/>
          <a:lstStyle/>
          <a:p>
            <a:pPr>
              <a:defRPr/>
            </a:pPr>
            <a:r>
              <a:rPr lang="en-US" smtClean="0"/>
              <a:t>8-</a:t>
            </a:r>
            <a:fld id="{07A98030-67DB-41E4-827F-21FD35048CE0}" type="slidenum">
              <a:rPr lang="en-US" smtClean="0"/>
              <a:pPr>
                <a:defRPr/>
              </a:pPr>
              <a:t>40</a:t>
            </a:fld>
            <a:endParaRPr lang="en-US" smtClean="0"/>
          </a:p>
        </p:txBody>
      </p:sp>
      <p:sp>
        <p:nvSpPr>
          <p:cNvPr id="96259" name="Rectangle 3"/>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96260" name="Rectangle 5"/>
          <p:cNvSpPr>
            <a:spLocks noChangeArrowheads="1"/>
          </p:cNvSpPr>
          <p:nvPr/>
        </p:nvSpPr>
        <p:spPr bwMode="auto">
          <a:xfrm>
            <a:off x="533400" y="228600"/>
            <a:ext cx="5791200" cy="609600"/>
          </a:xfrm>
          <a:prstGeom prst="rect">
            <a:avLst/>
          </a:prstGeom>
          <a:solidFill>
            <a:srgbClr val="333399"/>
          </a:solidFill>
          <a:ln w="12700">
            <a:noFill/>
            <a:miter lim="800000"/>
            <a:headEnd type="none" w="sm" len="sm"/>
            <a:tailEnd type="none" w="sm" len="sm"/>
          </a:ln>
        </p:spPr>
        <p:txBody>
          <a:bodyPr wrap="none" anchor="ctr"/>
          <a:lstStyle/>
          <a:p>
            <a:endParaRPr lang="en-US"/>
          </a:p>
        </p:txBody>
      </p:sp>
      <p:sp>
        <p:nvSpPr>
          <p:cNvPr id="96261" name="Rectangle 6"/>
          <p:cNvSpPr>
            <a:spLocks noChangeArrowheads="1"/>
          </p:cNvSpPr>
          <p:nvPr/>
        </p:nvSpPr>
        <p:spPr bwMode="auto">
          <a:xfrm>
            <a:off x="533400" y="838200"/>
            <a:ext cx="5791200" cy="6096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96262" name="Text Box 7"/>
          <p:cNvSpPr txBox="1">
            <a:spLocks noChangeArrowheads="1"/>
          </p:cNvSpPr>
          <p:nvPr/>
        </p:nvSpPr>
        <p:spPr bwMode="auto">
          <a:xfrm>
            <a:off x="838200" y="258763"/>
            <a:ext cx="4495800" cy="584200"/>
          </a:xfrm>
          <a:prstGeom prst="rect">
            <a:avLst/>
          </a:prstGeom>
          <a:noFill/>
          <a:ln w="12700">
            <a:noFill/>
            <a:miter lim="800000"/>
            <a:headEnd type="none" w="sm" len="sm"/>
            <a:tailEnd type="none" w="sm" len="sm"/>
          </a:ln>
        </p:spPr>
        <p:txBody>
          <a:bodyPr>
            <a:spAutoFit/>
          </a:bodyPr>
          <a:lstStyle/>
          <a:p>
            <a:r>
              <a:rPr lang="en-US" sz="3200">
                <a:solidFill>
                  <a:srgbClr val="FFFFFF"/>
                </a:solidFill>
              </a:rPr>
              <a:t>F I G U R E    8 . 16</a:t>
            </a:r>
          </a:p>
        </p:txBody>
      </p:sp>
      <p:sp>
        <p:nvSpPr>
          <p:cNvPr id="96263" name="Rectangle 8"/>
          <p:cNvSpPr>
            <a:spLocks noChangeArrowheads="1"/>
          </p:cNvSpPr>
          <p:nvPr/>
        </p:nvSpPr>
        <p:spPr bwMode="auto">
          <a:xfrm>
            <a:off x="838200" y="914400"/>
            <a:ext cx="5943600" cy="457200"/>
          </a:xfrm>
          <a:prstGeom prst="rect">
            <a:avLst/>
          </a:prstGeom>
          <a:noFill/>
          <a:ln w="9525">
            <a:noFill/>
            <a:miter lim="800000"/>
            <a:headEnd/>
            <a:tailEnd/>
          </a:ln>
        </p:spPr>
        <p:txBody>
          <a:bodyPr lIns="92075" tIns="46038" rIns="92075" bIns="46038" anchor="ctr"/>
          <a:lstStyle/>
          <a:p>
            <a:pPr eaLnBrk="0" hangingPunct="0"/>
            <a:r>
              <a:rPr lang="en-US" sz="2000" b="1">
                <a:solidFill>
                  <a:schemeClr val="tx1"/>
                </a:solidFill>
              </a:rPr>
              <a:t>Developing Logical Combinations of Media</a:t>
            </a:r>
          </a:p>
        </p:txBody>
      </p:sp>
      <p:pic>
        <p:nvPicPr>
          <p:cNvPr id="96264" name="Picture 9" descr="FG"/>
          <p:cNvPicPr>
            <a:picLocks noChangeAspect="1" noChangeArrowheads="1"/>
          </p:cNvPicPr>
          <p:nvPr/>
        </p:nvPicPr>
        <p:blipFill>
          <a:blip r:embed="rId3"/>
          <a:srcRect t="1755"/>
          <a:stretch>
            <a:fillRect/>
          </a:stretch>
        </p:blipFill>
        <p:spPr bwMode="auto">
          <a:xfrm>
            <a:off x="0" y="2133600"/>
            <a:ext cx="9144000" cy="426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11"/>
          </p:nvPr>
        </p:nvSpPr>
        <p:spPr/>
        <p:txBody>
          <a:bodyPr/>
          <a:lstStyle/>
          <a:p>
            <a:pPr>
              <a:defRPr/>
            </a:pPr>
            <a:r>
              <a:rPr lang="en-US"/>
              <a:t>Copyright ©2014 by Pearson Education, Inc. All rights reserved. </a:t>
            </a:r>
          </a:p>
        </p:txBody>
      </p:sp>
      <p:sp>
        <p:nvSpPr>
          <p:cNvPr id="39939" name="Slide Number Placeholder 5"/>
          <p:cNvSpPr>
            <a:spLocks noGrp="1"/>
          </p:cNvSpPr>
          <p:nvPr>
            <p:ph type="sldNum" sz="quarter" idx="12"/>
          </p:nvPr>
        </p:nvSpPr>
        <p:spPr>
          <a:xfrm>
            <a:off x="7010400" y="6553200"/>
            <a:ext cx="1905000" cy="457200"/>
          </a:xfrm>
        </p:spPr>
        <p:txBody>
          <a:bodyPr/>
          <a:lstStyle/>
          <a:p>
            <a:pPr>
              <a:defRPr/>
            </a:pPr>
            <a:r>
              <a:rPr lang="en-US" smtClean="0"/>
              <a:t>8-</a:t>
            </a:r>
            <a:fld id="{844934E5-BAA0-45F3-A267-2058EA465460}" type="slidenum">
              <a:rPr lang="en-US" smtClean="0"/>
              <a:pPr>
                <a:defRPr/>
              </a:pPr>
              <a:t>41</a:t>
            </a:fld>
            <a:endParaRPr lang="en-US" smtClean="0"/>
          </a:p>
        </p:txBody>
      </p:sp>
      <p:sp>
        <p:nvSpPr>
          <p:cNvPr id="98307" name="Rectangle 1026"/>
          <p:cNvSpPr>
            <a:spLocks noGrp="1" noChangeArrowheads="1"/>
          </p:cNvSpPr>
          <p:nvPr>
            <p:ph type="title"/>
          </p:nvPr>
        </p:nvSpPr>
        <p:spPr>
          <a:xfrm>
            <a:off x="838200" y="381000"/>
            <a:ext cx="8077200" cy="1143000"/>
          </a:xfrm>
        </p:spPr>
        <p:txBody>
          <a:bodyPr/>
          <a:lstStyle/>
          <a:p>
            <a:r>
              <a:rPr lang="en-US" smtClean="0">
                <a:solidFill>
                  <a:srgbClr val="FF0000"/>
                </a:solidFill>
              </a:rPr>
              <a:t>Media Selection in B-to-B Markets</a:t>
            </a:r>
          </a:p>
        </p:txBody>
      </p:sp>
      <p:sp>
        <p:nvSpPr>
          <p:cNvPr id="98308" name="Rectangle 1027"/>
          <p:cNvSpPr>
            <a:spLocks noGrp="1" noChangeArrowheads="1"/>
          </p:cNvSpPr>
          <p:nvPr>
            <p:ph type="body" idx="1"/>
          </p:nvPr>
        </p:nvSpPr>
        <p:spPr>
          <a:xfrm>
            <a:off x="1143000" y="1524000"/>
            <a:ext cx="7696200" cy="3810000"/>
          </a:xfrm>
        </p:spPr>
        <p:txBody>
          <a:bodyPr/>
          <a:lstStyle/>
          <a:p>
            <a:r>
              <a:rPr lang="en-US" sz="2400" smtClean="0"/>
              <a:t>B-to-B ads looking more like consumer ads</a:t>
            </a:r>
          </a:p>
          <a:p>
            <a:r>
              <a:rPr lang="en-US" sz="2400" smtClean="0"/>
              <a:t>Reasons for shift</a:t>
            </a:r>
          </a:p>
          <a:p>
            <a:pPr lvl="1"/>
            <a:r>
              <a:rPr lang="en-US" sz="2000" smtClean="0"/>
              <a:t>Decision makers also consumers</a:t>
            </a:r>
          </a:p>
          <a:p>
            <a:pPr lvl="1"/>
            <a:r>
              <a:rPr lang="en-US" sz="2000" smtClean="0"/>
              <a:t>Decision makers difficult to reach</a:t>
            </a:r>
          </a:p>
          <a:p>
            <a:pPr lvl="1"/>
            <a:r>
              <a:rPr lang="en-US" sz="2000" smtClean="0"/>
              <a:t>Clutter in B-to-B traditional media</a:t>
            </a:r>
          </a:p>
          <a:p>
            <a:r>
              <a:rPr lang="en-US" sz="2400" smtClean="0"/>
              <a:t>Increase in advertising through consumer media</a:t>
            </a:r>
          </a:p>
          <a:p>
            <a:r>
              <a:rPr lang="en-US" sz="2400" smtClean="0"/>
              <a:t>Trade publications still important</a:t>
            </a:r>
          </a:p>
          <a:p>
            <a:r>
              <a:rPr lang="en-US" sz="2400" smtClean="0"/>
              <a:t>Business magazines</a:t>
            </a:r>
          </a:p>
        </p:txBody>
      </p:sp>
      <p:sp>
        <p:nvSpPr>
          <p:cNvPr id="98309" name="Rectangle 1030"/>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98310" name="Rectangle 1031"/>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98311" name="Rectangle 1032"/>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44" name="Object 24"/>
          <p:cNvGraphicFramePr>
            <a:graphicFrameLocks noChangeAspect="1"/>
          </p:cNvGraphicFramePr>
          <p:nvPr/>
        </p:nvGraphicFramePr>
        <p:xfrm>
          <a:off x="-228600" y="1179513"/>
          <a:ext cx="9753600" cy="4953000"/>
        </p:xfrm>
        <a:graphic>
          <a:graphicData uri="http://schemas.openxmlformats.org/presentationml/2006/ole">
            <p:oleObj spid="_x0000_s5144" name="Chart" r:id="rId4" imgW="5629275" imgH="3028950" progId="Excel.Sheet.8">
              <p:embed/>
            </p:oleObj>
          </a:graphicData>
        </a:graphic>
      </p:graphicFrame>
      <p:sp>
        <p:nvSpPr>
          <p:cNvPr id="5123" name="Footer Placeholder 3"/>
          <p:cNvSpPr>
            <a:spLocks noGrp="1"/>
          </p:cNvSpPr>
          <p:nvPr>
            <p:ph type="ftr" sz="quarter" idx="11"/>
          </p:nvPr>
        </p:nvSpPr>
        <p:spPr>
          <a:xfrm>
            <a:off x="3733800" y="6553200"/>
            <a:ext cx="2895600" cy="304800"/>
          </a:xfrm>
        </p:spPr>
        <p:txBody>
          <a:bodyPr/>
          <a:lstStyle/>
          <a:p>
            <a:pPr>
              <a:defRPr/>
            </a:pPr>
            <a:r>
              <a:rPr lang="en-US"/>
              <a:t>Copyright ©2014 by Pearson Education, Inc. All rights reserved. </a:t>
            </a:r>
          </a:p>
        </p:txBody>
      </p:sp>
      <p:sp>
        <p:nvSpPr>
          <p:cNvPr id="5124" name="Slide Number Placeholder 4"/>
          <p:cNvSpPr>
            <a:spLocks noGrp="1"/>
          </p:cNvSpPr>
          <p:nvPr>
            <p:ph type="sldNum" sz="quarter" idx="12"/>
          </p:nvPr>
        </p:nvSpPr>
        <p:spPr>
          <a:xfrm>
            <a:off x="7010400" y="6553200"/>
            <a:ext cx="1905000" cy="457200"/>
          </a:xfrm>
        </p:spPr>
        <p:txBody>
          <a:bodyPr/>
          <a:lstStyle/>
          <a:p>
            <a:pPr>
              <a:defRPr/>
            </a:pPr>
            <a:r>
              <a:rPr lang="en-US" smtClean="0"/>
              <a:t>8-</a:t>
            </a:r>
            <a:fld id="{5B66CE95-8683-4CD5-B2BC-E4A610F3EFC3}" type="slidenum">
              <a:rPr lang="en-US" smtClean="0"/>
              <a:pPr>
                <a:defRPr/>
              </a:pPr>
              <a:t>42</a:t>
            </a:fld>
            <a:endParaRPr lang="en-US" smtClean="0"/>
          </a:p>
        </p:txBody>
      </p:sp>
      <p:sp>
        <p:nvSpPr>
          <p:cNvPr id="5147" name="Rectangle 4"/>
          <p:cNvSpPr>
            <a:spLocks noChangeArrowheads="1"/>
          </p:cNvSpPr>
          <p:nvPr/>
        </p:nvSpPr>
        <p:spPr bwMode="auto">
          <a:xfrm>
            <a:off x="1143000" y="6015038"/>
            <a:ext cx="7315200" cy="400050"/>
          </a:xfrm>
          <a:prstGeom prst="rect">
            <a:avLst/>
          </a:prstGeom>
          <a:noFill/>
          <a:ln w="9525">
            <a:noFill/>
            <a:miter lim="800000"/>
            <a:headEnd/>
            <a:tailEnd/>
          </a:ln>
        </p:spPr>
        <p:txBody>
          <a:bodyPr lIns="92075" tIns="46038" rIns="92075" bIns="46038">
            <a:spAutoFit/>
          </a:bodyPr>
          <a:lstStyle/>
          <a:p>
            <a:pPr eaLnBrk="0" hangingPunct="0"/>
            <a:r>
              <a:rPr lang="en-US" sz="1000">
                <a:solidFill>
                  <a:schemeClr val="bg2"/>
                </a:solidFill>
              </a:rPr>
              <a:t>Source: Based on Kate Maddox, “Top 100 B-to-B Advertisers Increased Spending 3% in ‘06,” </a:t>
            </a:r>
            <a:r>
              <a:rPr lang="en-US" sz="1000" i="1">
                <a:solidFill>
                  <a:schemeClr val="bg2"/>
                </a:solidFill>
              </a:rPr>
              <a:t>B to B</a:t>
            </a:r>
            <a:r>
              <a:rPr lang="en-US" sz="1000">
                <a:solidFill>
                  <a:schemeClr val="bg2"/>
                </a:solidFill>
              </a:rPr>
              <a:t>, Vol. 92, No. 11 (September 10, 2007), pp. 25-30.</a:t>
            </a:r>
          </a:p>
        </p:txBody>
      </p:sp>
      <p:sp>
        <p:nvSpPr>
          <p:cNvPr id="5148"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5149"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5150"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5151" name="Rectangle 8"/>
          <p:cNvSpPr>
            <a:spLocks noChangeArrowheads="1"/>
          </p:cNvSpPr>
          <p:nvPr/>
        </p:nvSpPr>
        <p:spPr bwMode="auto">
          <a:xfrm>
            <a:off x="533400" y="228600"/>
            <a:ext cx="7239000" cy="609600"/>
          </a:xfrm>
          <a:prstGeom prst="rect">
            <a:avLst/>
          </a:prstGeom>
          <a:solidFill>
            <a:srgbClr val="333399"/>
          </a:solidFill>
          <a:ln w="12700">
            <a:noFill/>
            <a:miter lim="800000"/>
            <a:headEnd type="none" w="sm" len="sm"/>
            <a:tailEnd type="none" w="sm" len="sm"/>
          </a:ln>
        </p:spPr>
        <p:txBody>
          <a:bodyPr wrap="none" anchor="ctr"/>
          <a:lstStyle/>
          <a:p>
            <a:endParaRPr lang="en-US"/>
          </a:p>
        </p:txBody>
      </p:sp>
      <p:sp>
        <p:nvSpPr>
          <p:cNvPr id="5152" name="Rectangle 9"/>
          <p:cNvSpPr>
            <a:spLocks noChangeArrowheads="1"/>
          </p:cNvSpPr>
          <p:nvPr/>
        </p:nvSpPr>
        <p:spPr bwMode="auto">
          <a:xfrm>
            <a:off x="533400" y="838200"/>
            <a:ext cx="7239000" cy="6096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5153" name="Text Box 10"/>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rPr>
              <a:t>F I G U R E    8 . 17</a:t>
            </a:r>
          </a:p>
        </p:txBody>
      </p:sp>
      <p:sp>
        <p:nvSpPr>
          <p:cNvPr id="5154" name="Rectangle 11"/>
          <p:cNvSpPr>
            <a:spLocks noChangeArrowheads="1"/>
          </p:cNvSpPr>
          <p:nvPr/>
        </p:nvSpPr>
        <p:spPr bwMode="auto">
          <a:xfrm>
            <a:off x="609600" y="914400"/>
            <a:ext cx="7467600" cy="457200"/>
          </a:xfrm>
          <a:prstGeom prst="rect">
            <a:avLst/>
          </a:prstGeom>
          <a:noFill/>
          <a:ln w="9525">
            <a:noFill/>
            <a:miter lim="800000"/>
            <a:headEnd/>
            <a:tailEnd/>
          </a:ln>
        </p:spPr>
        <p:txBody>
          <a:bodyPr lIns="92075" tIns="46038" rIns="92075" bIns="46038" anchor="ctr"/>
          <a:lstStyle/>
          <a:p>
            <a:pPr eaLnBrk="0" hangingPunct="0"/>
            <a:r>
              <a:rPr lang="en-US" b="1">
                <a:solidFill>
                  <a:schemeClr val="tx1"/>
                </a:solidFill>
              </a:rPr>
              <a:t>Business-to-Business Advertising Expenditures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p:cNvSpPr>
            <a:spLocks noGrp="1"/>
          </p:cNvSpPr>
          <p:nvPr>
            <p:ph type="ftr" sz="quarter" idx="11"/>
          </p:nvPr>
        </p:nvSpPr>
        <p:spPr/>
        <p:txBody>
          <a:bodyPr/>
          <a:lstStyle/>
          <a:p>
            <a:pPr>
              <a:defRPr/>
            </a:pPr>
            <a:r>
              <a:rPr lang="en-US"/>
              <a:t>Copyright ©2014 by Pearson Education, Inc. All rights reserved. </a:t>
            </a:r>
          </a:p>
        </p:txBody>
      </p:sp>
      <p:sp>
        <p:nvSpPr>
          <p:cNvPr id="40963" name="Slide Number Placeholder 5"/>
          <p:cNvSpPr>
            <a:spLocks noGrp="1"/>
          </p:cNvSpPr>
          <p:nvPr>
            <p:ph type="sldNum" sz="quarter" idx="12"/>
          </p:nvPr>
        </p:nvSpPr>
        <p:spPr>
          <a:xfrm>
            <a:off x="7010400" y="6553200"/>
            <a:ext cx="1905000" cy="457200"/>
          </a:xfrm>
        </p:spPr>
        <p:txBody>
          <a:bodyPr/>
          <a:lstStyle/>
          <a:p>
            <a:pPr>
              <a:defRPr/>
            </a:pPr>
            <a:r>
              <a:rPr lang="en-US" smtClean="0"/>
              <a:t>8-</a:t>
            </a:r>
            <a:fld id="{BE4979B2-34FE-4A58-88FA-7D91D28B25FA}" type="slidenum">
              <a:rPr lang="en-US" smtClean="0"/>
              <a:pPr>
                <a:defRPr/>
              </a:pPr>
              <a:t>43</a:t>
            </a:fld>
            <a:endParaRPr lang="en-US" smtClean="0"/>
          </a:p>
        </p:txBody>
      </p:sp>
      <p:sp>
        <p:nvSpPr>
          <p:cNvPr id="103427" name="Rectangle 2"/>
          <p:cNvSpPr>
            <a:spLocks noGrp="1" noChangeArrowheads="1"/>
          </p:cNvSpPr>
          <p:nvPr>
            <p:ph type="title"/>
          </p:nvPr>
        </p:nvSpPr>
        <p:spPr>
          <a:xfrm>
            <a:off x="838200" y="152400"/>
            <a:ext cx="8001000" cy="1524000"/>
          </a:xfrm>
        </p:spPr>
        <p:txBody>
          <a:bodyPr/>
          <a:lstStyle/>
          <a:p>
            <a:r>
              <a:rPr lang="en-US" sz="4400" smtClean="0">
                <a:solidFill>
                  <a:srgbClr val="FF0000"/>
                </a:solidFill>
              </a:rPr>
              <a:t>International Implications</a:t>
            </a:r>
          </a:p>
        </p:txBody>
      </p:sp>
      <p:sp>
        <p:nvSpPr>
          <p:cNvPr id="103428" name="Rectangle 3"/>
          <p:cNvSpPr>
            <a:spLocks noGrp="1" noChangeArrowheads="1"/>
          </p:cNvSpPr>
          <p:nvPr>
            <p:ph type="body" idx="1"/>
          </p:nvPr>
        </p:nvSpPr>
        <p:spPr>
          <a:xfrm>
            <a:off x="1066800" y="1828800"/>
            <a:ext cx="7620000" cy="2438400"/>
          </a:xfrm>
        </p:spPr>
        <p:txBody>
          <a:bodyPr/>
          <a:lstStyle/>
          <a:p>
            <a:r>
              <a:rPr lang="en-US" sz="2800" smtClean="0"/>
              <a:t>Media importance varies.</a:t>
            </a:r>
          </a:p>
          <a:p>
            <a:r>
              <a:rPr lang="en-US" sz="2800" smtClean="0"/>
              <a:t>Media viewing habits vary across countries.</a:t>
            </a:r>
          </a:p>
          <a:p>
            <a:r>
              <a:rPr lang="en-US" sz="2800" smtClean="0"/>
              <a:t>Media buying is different.</a:t>
            </a:r>
          </a:p>
          <a:p>
            <a:r>
              <a:rPr lang="en-US" sz="2800" smtClean="0"/>
              <a:t>Cultural mores vary.</a:t>
            </a:r>
          </a:p>
        </p:txBody>
      </p:sp>
      <p:sp>
        <p:nvSpPr>
          <p:cNvPr id="103429" name="Rectangle 6"/>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103430" name="Rectangle 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103431" name="Rectangle 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914400" y="392113"/>
            <a:ext cx="7958138" cy="1284287"/>
          </a:xfrm>
        </p:spPr>
        <p:txBody>
          <a:bodyPr/>
          <a:lstStyle/>
          <a:p>
            <a:r>
              <a:rPr lang="en-US" sz="4000" smtClean="0">
                <a:solidFill>
                  <a:srgbClr val="008000"/>
                </a:solidFill>
              </a:rPr>
              <a:t>Ouachita Independent Bank</a:t>
            </a:r>
            <a:br>
              <a:rPr lang="en-US" sz="4000" smtClean="0">
                <a:solidFill>
                  <a:srgbClr val="008000"/>
                </a:solidFill>
              </a:rPr>
            </a:br>
            <a:r>
              <a:rPr lang="en-US" sz="2400" smtClean="0">
                <a:solidFill>
                  <a:srgbClr val="008000"/>
                </a:solidFill>
              </a:rPr>
              <a:t>(Part 8)</a:t>
            </a:r>
          </a:p>
        </p:txBody>
      </p:sp>
      <p:sp>
        <p:nvSpPr>
          <p:cNvPr id="4" name="Footer Placeholder 3"/>
          <p:cNvSpPr>
            <a:spLocks noGrp="1"/>
          </p:cNvSpPr>
          <p:nvPr>
            <p:ph type="ftr" sz="quarter" idx="11"/>
          </p:nvPr>
        </p:nvSpPr>
        <p:spPr>
          <a:xfrm>
            <a:off x="1828800" y="6477000"/>
            <a:ext cx="5715000" cy="457200"/>
          </a:xfrm>
        </p:spPr>
        <p:txBody>
          <a:bodyPr/>
          <a:lstStyle/>
          <a:p>
            <a:pPr>
              <a:defRPr/>
            </a:pPr>
            <a:r>
              <a:rPr lang="en-US">
                <a:solidFill>
                  <a:srgbClr val="000000"/>
                </a:solidFill>
              </a:rPr>
              <a:t>Copyright ©2014 by Pearson Education, Inc. All rights reserved.</a:t>
            </a:r>
          </a:p>
        </p:txBody>
      </p:sp>
      <p:sp>
        <p:nvSpPr>
          <p:cNvPr id="5" name="Slide Number Placeholder 4"/>
          <p:cNvSpPr>
            <a:spLocks noGrp="1"/>
          </p:cNvSpPr>
          <p:nvPr>
            <p:ph type="sldNum" sz="quarter" idx="12"/>
          </p:nvPr>
        </p:nvSpPr>
        <p:spPr>
          <a:xfrm>
            <a:off x="6924675" y="6553200"/>
            <a:ext cx="1905000" cy="307975"/>
          </a:xfrm>
        </p:spPr>
        <p:txBody>
          <a:bodyPr/>
          <a:lstStyle/>
          <a:p>
            <a:pPr>
              <a:defRPr/>
            </a:pPr>
            <a:r>
              <a:rPr lang="en-US">
                <a:solidFill>
                  <a:srgbClr val="000000"/>
                </a:solidFill>
              </a:rPr>
              <a:t>3</a:t>
            </a:r>
            <a:r>
              <a:rPr lang="en-US" smtClean="0">
                <a:solidFill>
                  <a:srgbClr val="000000"/>
                </a:solidFill>
              </a:rPr>
              <a:t>-</a:t>
            </a:r>
            <a:fld id="{DA461B17-D21E-493A-BB27-9B14DE9238A8}" type="slidenum">
              <a:rPr lang="en-US" smtClean="0">
                <a:solidFill>
                  <a:srgbClr val="000000"/>
                </a:solidFill>
              </a:rPr>
              <a:pPr>
                <a:defRPr/>
              </a:pPr>
              <a:t>44</a:t>
            </a:fld>
            <a:endParaRPr lang="en-US">
              <a:solidFill>
                <a:srgbClr val="000000"/>
              </a:solidFill>
            </a:endParaRPr>
          </a:p>
        </p:txBody>
      </p:sp>
      <p:sp>
        <p:nvSpPr>
          <p:cNvPr id="105476"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sz="1800">
              <a:solidFill>
                <a:srgbClr val="000000"/>
              </a:solidFill>
            </a:endParaRPr>
          </a:p>
        </p:txBody>
      </p:sp>
      <p:sp>
        <p:nvSpPr>
          <p:cNvPr id="105477"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sz="1800">
              <a:solidFill>
                <a:srgbClr val="000000"/>
              </a:solidFill>
            </a:endParaRPr>
          </a:p>
        </p:txBody>
      </p:sp>
      <p:sp>
        <p:nvSpPr>
          <p:cNvPr id="105478"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sz="1800">
              <a:solidFill>
                <a:srgbClr val="000000"/>
              </a:solidFill>
            </a:endParaRPr>
          </a:p>
        </p:txBody>
      </p:sp>
      <p:sp>
        <p:nvSpPr>
          <p:cNvPr id="105479" name="Content Placeholder 9"/>
          <p:cNvSpPr>
            <a:spLocks noGrp="1"/>
          </p:cNvSpPr>
          <p:nvPr>
            <p:ph idx="1"/>
          </p:nvPr>
        </p:nvSpPr>
        <p:spPr>
          <a:xfrm>
            <a:off x="1066800" y="1828800"/>
            <a:ext cx="7772400" cy="685800"/>
          </a:xfrm>
        </p:spPr>
        <p:txBody>
          <a:bodyPr/>
          <a:lstStyle/>
          <a:p>
            <a:pPr marL="0" indent="0">
              <a:buFontTx/>
              <a:buNone/>
            </a:pPr>
            <a:r>
              <a:rPr lang="en-US" smtClean="0"/>
              <a:t>Theme of campaign - </a:t>
            </a:r>
            <a:r>
              <a:rPr lang="en-US" sz="2400" smtClean="0"/>
              <a:t>Local people, local trust</a:t>
            </a:r>
          </a:p>
        </p:txBody>
      </p:sp>
      <p:sp>
        <p:nvSpPr>
          <p:cNvPr id="10" name="Footer Placeholder 4"/>
          <p:cNvSpPr txBox="1">
            <a:spLocks/>
          </p:cNvSpPr>
          <p:nvPr/>
        </p:nvSpPr>
        <p:spPr>
          <a:xfrm>
            <a:off x="838200" y="152400"/>
            <a:ext cx="4724400" cy="304800"/>
          </a:xfrm>
          <a:prstGeom prst="rect">
            <a:avLst/>
          </a:prstGeom>
        </p:spPr>
        <p:txBody>
          <a:bodyPr/>
          <a:lstStyle>
            <a:lvl1pPr>
              <a:defRPr>
                <a:solidFill>
                  <a:srgbClr val="C00000"/>
                </a:solidFill>
              </a:defRPr>
            </a:lvl1pPr>
          </a:lstStyle>
          <a:p>
            <a:pPr>
              <a:defRPr/>
            </a:pPr>
            <a:r>
              <a:rPr lang="en-US" sz="1600" b="1" dirty="0" smtClean="0">
                <a:ln w="11430"/>
                <a:solidFill>
                  <a:srgbClr val="0070C0"/>
                </a:solidFill>
                <a:effectLst>
                  <a:outerShdw blurRad="50800" dist="39000" dir="5460000" algn="tl">
                    <a:srgbClr val="000000">
                      <a:alpha val="38000"/>
                    </a:srgbClr>
                  </a:outerShdw>
                </a:effectLst>
                <a:latin typeface="Arial" pitchFamily="34" charset="0"/>
                <a:cs typeface="Arial" pitchFamily="34" charset="0"/>
              </a:rPr>
              <a:t>C</a:t>
            </a:r>
            <a:r>
              <a:rPr lang="en-US" sz="1600" b="1" dirty="0" smtClean="0">
                <a:ln w="11430"/>
                <a:effectLst>
                  <a:outerShdw blurRad="50800" dist="39000" dir="5460000" algn="tl">
                    <a:srgbClr val="000000">
                      <a:alpha val="38000"/>
                    </a:srgbClr>
                  </a:outerShdw>
                </a:effectLst>
                <a:latin typeface="Arial" pitchFamily="34" charset="0"/>
                <a:cs typeface="Arial" pitchFamily="34" charset="0"/>
              </a:rPr>
              <a:t>low</a:t>
            </a:r>
            <a:r>
              <a:rPr lang="en-US" sz="1600" b="1" dirty="0" smtClean="0">
                <a:ln w="11430"/>
                <a:solidFill>
                  <a:srgbClr val="0070C0"/>
                </a:solidFill>
                <a:effectLst>
                  <a:outerShdw blurRad="50800" dist="39000" dir="5460000" algn="tl">
                    <a:srgbClr val="000000">
                      <a:alpha val="38000"/>
                    </a:srgbClr>
                  </a:outerShdw>
                </a:effectLst>
                <a:latin typeface="Arial" pitchFamily="34" charset="0"/>
                <a:cs typeface="Arial" pitchFamily="34" charset="0"/>
              </a:rPr>
              <a:t>B</a:t>
            </a:r>
            <a:r>
              <a:rPr lang="en-US" sz="1600" b="1" dirty="0" smtClean="0">
                <a:ln w="11430"/>
                <a:effectLst>
                  <a:outerShdw blurRad="50800" dist="39000" dir="5460000" algn="tl">
                    <a:srgbClr val="000000">
                      <a:alpha val="38000"/>
                    </a:srgbClr>
                  </a:outerShdw>
                </a:effectLst>
                <a:latin typeface="Arial" pitchFamily="34" charset="0"/>
                <a:cs typeface="Arial" pitchFamily="34" charset="0"/>
              </a:rPr>
              <a:t>aack</a:t>
            </a:r>
            <a:r>
              <a:rPr lang="en-US" sz="1600" b="1" dirty="0" smtClean="0">
                <a:ln w="11430"/>
                <a:gradFill>
                  <a:gsLst>
                    <a:gs pos="0">
                      <a:srgbClr val="00CCCC">
                        <a:tint val="70000"/>
                        <a:satMod val="245000"/>
                      </a:srgbClr>
                    </a:gs>
                    <a:gs pos="75000">
                      <a:srgbClr val="00CCCC">
                        <a:tint val="90000"/>
                        <a:shade val="60000"/>
                        <a:satMod val="240000"/>
                      </a:srgbClr>
                    </a:gs>
                    <a:gs pos="100000">
                      <a:srgbClr val="00CCCC">
                        <a:tint val="100000"/>
                        <a:shade val="50000"/>
                        <a:satMod val="240000"/>
                      </a:srgb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1600" b="1" dirty="0" smtClean="0">
                <a:ln w="11430"/>
                <a:effectLst>
                  <a:outerShdw blurRad="50800" dist="39000" dir="5460000" algn="tl">
                    <a:srgbClr val="000000">
                      <a:alpha val="38000"/>
                    </a:srgbClr>
                  </a:outerShdw>
                </a:effectLst>
                <a:latin typeface="Arial" pitchFamily="34" charset="0"/>
                <a:cs typeface="Arial" pitchFamily="34" charset="0"/>
              </a:rPr>
              <a:t>– Integrated Campaigns in Action 		</a:t>
            </a:r>
            <a:endParaRPr lang="en-US" sz="900" dirty="0">
              <a:latin typeface="Arial" pitchFamily="34" charset="0"/>
              <a:cs typeface="Arial" pitchFamily="34" charset="0"/>
            </a:endParaRPr>
          </a:p>
        </p:txBody>
      </p:sp>
      <p:sp>
        <p:nvSpPr>
          <p:cNvPr id="105481" name="TextBox 1"/>
          <p:cNvSpPr txBox="1">
            <a:spLocks noChangeArrowheads="1"/>
          </p:cNvSpPr>
          <p:nvPr/>
        </p:nvSpPr>
        <p:spPr bwMode="auto">
          <a:xfrm>
            <a:off x="5029200" y="3048000"/>
            <a:ext cx="3125788" cy="2554288"/>
          </a:xfrm>
          <a:prstGeom prst="rect">
            <a:avLst/>
          </a:prstGeom>
          <a:noFill/>
          <a:ln w="9525">
            <a:noFill/>
            <a:miter lim="800000"/>
            <a:headEnd/>
            <a:tailEnd/>
          </a:ln>
        </p:spPr>
        <p:txBody>
          <a:bodyPr wrap="none">
            <a:spAutoFit/>
          </a:bodyPr>
          <a:lstStyle/>
          <a:p>
            <a:pPr marL="342900" indent="-342900">
              <a:buFont typeface="Wingdings" pitchFamily="2" charset="2"/>
              <a:buChar char="§"/>
            </a:pPr>
            <a:r>
              <a:rPr lang="en-US" sz="4000">
                <a:solidFill>
                  <a:srgbClr val="000000"/>
                </a:solidFill>
              </a:rPr>
              <a:t>Magazine</a:t>
            </a:r>
          </a:p>
          <a:p>
            <a:pPr marL="342900" indent="-342900">
              <a:buFont typeface="Wingdings" pitchFamily="2" charset="2"/>
              <a:buChar char="§"/>
            </a:pPr>
            <a:r>
              <a:rPr lang="en-US" sz="4000">
                <a:solidFill>
                  <a:srgbClr val="000000"/>
                </a:solidFill>
              </a:rPr>
              <a:t>Newspaper</a:t>
            </a:r>
          </a:p>
          <a:p>
            <a:pPr marL="342900" indent="-342900">
              <a:buFont typeface="Wingdings" pitchFamily="2" charset="2"/>
              <a:buChar char="§"/>
            </a:pPr>
            <a:r>
              <a:rPr lang="en-US" sz="4000">
                <a:solidFill>
                  <a:srgbClr val="000000"/>
                </a:solidFill>
              </a:rPr>
              <a:t>Television</a:t>
            </a:r>
          </a:p>
          <a:p>
            <a:pPr marL="342900" indent="-342900">
              <a:buFont typeface="Wingdings" pitchFamily="2" charset="2"/>
              <a:buChar char="§"/>
            </a:pPr>
            <a:r>
              <a:rPr lang="en-US" sz="4000">
                <a:solidFill>
                  <a:srgbClr val="000000"/>
                </a:solidFill>
              </a:rPr>
              <a:t>Billboard</a:t>
            </a:r>
          </a:p>
        </p:txBody>
      </p:sp>
      <p:sp>
        <p:nvSpPr>
          <p:cNvPr id="6" name="Rectangle 5"/>
          <p:cNvSpPr/>
          <p:nvPr/>
        </p:nvSpPr>
        <p:spPr>
          <a:xfrm>
            <a:off x="1447800" y="3863607"/>
            <a:ext cx="2146743"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solidFill>
                  <a:srgbClr val="C00000"/>
                </a:solidFill>
                <a:effectLst>
                  <a:outerShdw blurRad="50800" algn="tl" rotWithShape="0">
                    <a:srgbClr val="000000"/>
                  </a:outerShdw>
                </a:effectLst>
                <a:latin typeface="Arial" pitchFamily="34" charset="0"/>
                <a:cs typeface="Arial" pitchFamily="34" charset="0"/>
              </a:rPr>
              <a:t>Media</a:t>
            </a:r>
          </a:p>
        </p:txBody>
      </p:sp>
      <p:cxnSp>
        <p:nvCxnSpPr>
          <p:cNvPr id="105483" name="Straight Arrow Connector 7"/>
          <p:cNvCxnSpPr>
            <a:cxnSpLocks noChangeShapeType="1"/>
            <a:stCxn id="6" idx="3"/>
          </p:cNvCxnSpPr>
          <p:nvPr/>
        </p:nvCxnSpPr>
        <p:spPr bwMode="auto">
          <a:xfrm flipV="1">
            <a:off x="3594100" y="4038600"/>
            <a:ext cx="1511300" cy="287338"/>
          </a:xfrm>
          <a:prstGeom prst="straightConnector1">
            <a:avLst/>
          </a:prstGeom>
          <a:noFill/>
          <a:ln w="12700" algn="ctr">
            <a:solidFill>
              <a:schemeClr val="tx1"/>
            </a:solidFill>
            <a:round/>
            <a:headEnd type="none" w="sm" len="sm"/>
            <a:tailEnd type="arrow" w="med" len="med"/>
          </a:ln>
        </p:spPr>
      </p:cxnSp>
      <p:cxnSp>
        <p:nvCxnSpPr>
          <p:cNvPr id="105484" name="Straight Arrow Connector 14"/>
          <p:cNvCxnSpPr>
            <a:cxnSpLocks noChangeShapeType="1"/>
          </p:cNvCxnSpPr>
          <p:nvPr/>
        </p:nvCxnSpPr>
        <p:spPr bwMode="auto">
          <a:xfrm flipV="1">
            <a:off x="3594100" y="3429000"/>
            <a:ext cx="1511300" cy="914400"/>
          </a:xfrm>
          <a:prstGeom prst="straightConnector1">
            <a:avLst/>
          </a:prstGeom>
          <a:noFill/>
          <a:ln w="12700" algn="ctr">
            <a:solidFill>
              <a:schemeClr val="tx1"/>
            </a:solidFill>
            <a:round/>
            <a:headEnd type="none" w="sm" len="sm"/>
            <a:tailEnd type="arrow" w="med" len="med"/>
          </a:ln>
        </p:spPr>
      </p:cxnSp>
      <p:cxnSp>
        <p:nvCxnSpPr>
          <p:cNvPr id="105485" name="Straight Arrow Connector 15"/>
          <p:cNvCxnSpPr>
            <a:cxnSpLocks noChangeShapeType="1"/>
            <a:stCxn id="6" idx="3"/>
          </p:cNvCxnSpPr>
          <p:nvPr/>
        </p:nvCxnSpPr>
        <p:spPr bwMode="auto">
          <a:xfrm>
            <a:off x="3594100" y="4325938"/>
            <a:ext cx="1511300" cy="255587"/>
          </a:xfrm>
          <a:prstGeom prst="straightConnector1">
            <a:avLst/>
          </a:prstGeom>
          <a:noFill/>
          <a:ln w="12700" algn="ctr">
            <a:solidFill>
              <a:schemeClr val="tx1"/>
            </a:solidFill>
            <a:round/>
            <a:headEnd type="none" w="sm" len="sm"/>
            <a:tailEnd type="arrow" w="med" len="med"/>
          </a:ln>
        </p:spPr>
      </p:cxnSp>
      <p:cxnSp>
        <p:nvCxnSpPr>
          <p:cNvPr id="105486" name="Straight Arrow Connector 16"/>
          <p:cNvCxnSpPr>
            <a:cxnSpLocks noChangeShapeType="1"/>
          </p:cNvCxnSpPr>
          <p:nvPr/>
        </p:nvCxnSpPr>
        <p:spPr bwMode="auto">
          <a:xfrm>
            <a:off x="3594100" y="4343400"/>
            <a:ext cx="1587500" cy="838200"/>
          </a:xfrm>
          <a:prstGeom prst="straightConnector1">
            <a:avLst/>
          </a:prstGeom>
          <a:noFill/>
          <a:ln w="12700" algn="ctr">
            <a:solidFill>
              <a:schemeClr val="tx1"/>
            </a:solidFill>
            <a:round/>
            <a:headEnd type="none" w="sm" len="sm"/>
            <a:tailEnd type="arrow" w="med" len="med"/>
          </a:ln>
        </p:spPr>
      </p:cxn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914400" y="392113"/>
            <a:ext cx="7958138" cy="1284287"/>
          </a:xfrm>
        </p:spPr>
        <p:txBody>
          <a:bodyPr/>
          <a:lstStyle/>
          <a:p>
            <a:r>
              <a:rPr lang="en-US" sz="4000" smtClean="0">
                <a:solidFill>
                  <a:srgbClr val="008000"/>
                </a:solidFill>
              </a:rPr>
              <a:t>Ouachita Independent Bank</a:t>
            </a:r>
            <a:br>
              <a:rPr lang="en-US" sz="4000" smtClean="0">
                <a:solidFill>
                  <a:srgbClr val="008000"/>
                </a:solidFill>
              </a:rPr>
            </a:br>
            <a:r>
              <a:rPr lang="en-US" sz="2400" smtClean="0">
                <a:solidFill>
                  <a:srgbClr val="008000"/>
                </a:solidFill>
              </a:rPr>
              <a:t>(Part 8)</a:t>
            </a:r>
          </a:p>
        </p:txBody>
      </p:sp>
      <p:sp>
        <p:nvSpPr>
          <p:cNvPr id="4" name="Footer Placeholder 3"/>
          <p:cNvSpPr>
            <a:spLocks noGrp="1"/>
          </p:cNvSpPr>
          <p:nvPr>
            <p:ph type="ftr" sz="quarter" idx="11"/>
          </p:nvPr>
        </p:nvSpPr>
        <p:spPr>
          <a:xfrm>
            <a:off x="1828800" y="6477000"/>
            <a:ext cx="5715000" cy="457200"/>
          </a:xfrm>
        </p:spPr>
        <p:txBody>
          <a:bodyPr/>
          <a:lstStyle/>
          <a:p>
            <a:pPr>
              <a:defRPr/>
            </a:pPr>
            <a:r>
              <a:rPr lang="en-US" sz="1100">
                <a:solidFill>
                  <a:srgbClr val="000000"/>
                </a:solidFill>
              </a:rPr>
              <a:t>Copyright ©2014 by Pearson Education, Inc. All rights reserved.</a:t>
            </a:r>
          </a:p>
        </p:txBody>
      </p:sp>
      <p:sp>
        <p:nvSpPr>
          <p:cNvPr id="5" name="Slide Number Placeholder 4"/>
          <p:cNvSpPr>
            <a:spLocks noGrp="1"/>
          </p:cNvSpPr>
          <p:nvPr>
            <p:ph type="sldNum" sz="quarter" idx="12"/>
          </p:nvPr>
        </p:nvSpPr>
        <p:spPr>
          <a:xfrm>
            <a:off x="6924675" y="6553200"/>
            <a:ext cx="1905000" cy="307975"/>
          </a:xfrm>
        </p:spPr>
        <p:txBody>
          <a:bodyPr/>
          <a:lstStyle/>
          <a:p>
            <a:pPr>
              <a:defRPr/>
            </a:pPr>
            <a:r>
              <a:rPr lang="en-US">
                <a:solidFill>
                  <a:srgbClr val="000000"/>
                </a:solidFill>
              </a:rPr>
              <a:t>3</a:t>
            </a:r>
            <a:r>
              <a:rPr lang="en-US" smtClean="0">
                <a:solidFill>
                  <a:srgbClr val="000000"/>
                </a:solidFill>
              </a:rPr>
              <a:t>-</a:t>
            </a:r>
            <a:fld id="{B92F7129-DD17-4AA2-9C7C-B02F8C0C8DBA}" type="slidenum">
              <a:rPr lang="en-US" smtClean="0">
                <a:solidFill>
                  <a:srgbClr val="000000"/>
                </a:solidFill>
              </a:rPr>
              <a:pPr>
                <a:defRPr/>
              </a:pPr>
              <a:t>45</a:t>
            </a:fld>
            <a:endParaRPr lang="en-US">
              <a:solidFill>
                <a:srgbClr val="000000"/>
              </a:solidFill>
            </a:endParaRPr>
          </a:p>
        </p:txBody>
      </p:sp>
      <p:sp>
        <p:nvSpPr>
          <p:cNvPr id="107524"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sz="1800">
              <a:solidFill>
                <a:srgbClr val="000000"/>
              </a:solidFill>
            </a:endParaRPr>
          </a:p>
        </p:txBody>
      </p:sp>
      <p:sp>
        <p:nvSpPr>
          <p:cNvPr id="107525"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sz="1800">
              <a:solidFill>
                <a:srgbClr val="000000"/>
              </a:solidFill>
            </a:endParaRPr>
          </a:p>
        </p:txBody>
      </p:sp>
      <p:sp>
        <p:nvSpPr>
          <p:cNvPr id="107526"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sz="1800">
              <a:solidFill>
                <a:srgbClr val="000000"/>
              </a:solidFill>
            </a:endParaRPr>
          </a:p>
        </p:txBody>
      </p:sp>
      <p:sp>
        <p:nvSpPr>
          <p:cNvPr id="107527" name="Content Placeholder 9"/>
          <p:cNvSpPr>
            <a:spLocks noGrp="1"/>
          </p:cNvSpPr>
          <p:nvPr>
            <p:ph idx="1"/>
          </p:nvPr>
        </p:nvSpPr>
        <p:spPr>
          <a:xfrm>
            <a:off x="838200" y="1524000"/>
            <a:ext cx="8001000" cy="685800"/>
          </a:xfrm>
        </p:spPr>
        <p:txBody>
          <a:bodyPr/>
          <a:lstStyle/>
          <a:p>
            <a:pPr marL="0" indent="0" algn="ctr">
              <a:buFontTx/>
              <a:buNone/>
            </a:pPr>
            <a:r>
              <a:rPr lang="en-US" sz="4400" smtClean="0">
                <a:solidFill>
                  <a:srgbClr val="C00000"/>
                </a:solidFill>
              </a:rPr>
              <a:t>Magazine</a:t>
            </a:r>
            <a:endParaRPr lang="en-US" sz="3600" smtClean="0">
              <a:solidFill>
                <a:srgbClr val="C00000"/>
              </a:solidFill>
            </a:endParaRPr>
          </a:p>
        </p:txBody>
      </p:sp>
      <p:sp>
        <p:nvSpPr>
          <p:cNvPr id="10" name="Footer Placeholder 4"/>
          <p:cNvSpPr txBox="1">
            <a:spLocks/>
          </p:cNvSpPr>
          <p:nvPr/>
        </p:nvSpPr>
        <p:spPr>
          <a:xfrm>
            <a:off x="838200" y="152400"/>
            <a:ext cx="4724400" cy="304800"/>
          </a:xfrm>
          <a:prstGeom prst="rect">
            <a:avLst/>
          </a:prstGeom>
        </p:spPr>
        <p:txBody>
          <a:bodyPr/>
          <a:lstStyle>
            <a:lvl1pPr>
              <a:defRPr>
                <a:solidFill>
                  <a:srgbClr val="C00000"/>
                </a:solidFill>
              </a:defRPr>
            </a:lvl1pPr>
          </a:lstStyle>
          <a:p>
            <a:pPr>
              <a:defRPr/>
            </a:pPr>
            <a:r>
              <a:rPr lang="en-US" sz="1600" b="1" dirty="0" smtClean="0">
                <a:ln w="11430"/>
                <a:solidFill>
                  <a:srgbClr val="0070C0"/>
                </a:solidFill>
                <a:effectLst>
                  <a:outerShdw blurRad="50800" dist="39000" dir="5460000" algn="tl">
                    <a:srgbClr val="000000">
                      <a:alpha val="38000"/>
                    </a:srgbClr>
                  </a:outerShdw>
                </a:effectLst>
                <a:latin typeface="Arial" pitchFamily="34" charset="0"/>
                <a:cs typeface="Arial" pitchFamily="34" charset="0"/>
              </a:rPr>
              <a:t>C</a:t>
            </a:r>
            <a:r>
              <a:rPr lang="en-US" sz="1600" b="1" dirty="0" smtClean="0">
                <a:ln w="11430"/>
                <a:effectLst>
                  <a:outerShdw blurRad="50800" dist="39000" dir="5460000" algn="tl">
                    <a:srgbClr val="000000">
                      <a:alpha val="38000"/>
                    </a:srgbClr>
                  </a:outerShdw>
                </a:effectLst>
                <a:latin typeface="Arial" pitchFamily="34" charset="0"/>
                <a:cs typeface="Arial" pitchFamily="34" charset="0"/>
              </a:rPr>
              <a:t>low</a:t>
            </a:r>
            <a:r>
              <a:rPr lang="en-US" sz="1600" b="1" dirty="0" smtClean="0">
                <a:ln w="11430"/>
                <a:solidFill>
                  <a:srgbClr val="0070C0"/>
                </a:solidFill>
                <a:effectLst>
                  <a:outerShdw blurRad="50800" dist="39000" dir="5460000" algn="tl">
                    <a:srgbClr val="000000">
                      <a:alpha val="38000"/>
                    </a:srgbClr>
                  </a:outerShdw>
                </a:effectLst>
                <a:latin typeface="Arial" pitchFamily="34" charset="0"/>
                <a:cs typeface="Arial" pitchFamily="34" charset="0"/>
              </a:rPr>
              <a:t>B</a:t>
            </a:r>
            <a:r>
              <a:rPr lang="en-US" sz="1600" b="1" dirty="0" smtClean="0">
                <a:ln w="11430"/>
                <a:effectLst>
                  <a:outerShdw blurRad="50800" dist="39000" dir="5460000" algn="tl">
                    <a:srgbClr val="000000">
                      <a:alpha val="38000"/>
                    </a:srgbClr>
                  </a:outerShdw>
                </a:effectLst>
                <a:latin typeface="Arial" pitchFamily="34" charset="0"/>
                <a:cs typeface="Arial" pitchFamily="34" charset="0"/>
              </a:rPr>
              <a:t>aack</a:t>
            </a:r>
            <a:r>
              <a:rPr lang="en-US" sz="1600" b="1" dirty="0" smtClean="0">
                <a:ln w="11430"/>
                <a:gradFill>
                  <a:gsLst>
                    <a:gs pos="0">
                      <a:srgbClr val="00CCCC">
                        <a:tint val="70000"/>
                        <a:satMod val="245000"/>
                      </a:srgbClr>
                    </a:gs>
                    <a:gs pos="75000">
                      <a:srgbClr val="00CCCC">
                        <a:tint val="90000"/>
                        <a:shade val="60000"/>
                        <a:satMod val="240000"/>
                      </a:srgbClr>
                    </a:gs>
                    <a:gs pos="100000">
                      <a:srgbClr val="00CCCC">
                        <a:tint val="100000"/>
                        <a:shade val="50000"/>
                        <a:satMod val="240000"/>
                      </a:srgb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1600" b="1" dirty="0" smtClean="0">
                <a:ln w="11430"/>
                <a:effectLst>
                  <a:outerShdw blurRad="50800" dist="39000" dir="5460000" algn="tl">
                    <a:srgbClr val="000000">
                      <a:alpha val="38000"/>
                    </a:srgbClr>
                  </a:outerShdw>
                </a:effectLst>
                <a:latin typeface="Arial" pitchFamily="34" charset="0"/>
                <a:cs typeface="Arial" pitchFamily="34" charset="0"/>
              </a:rPr>
              <a:t>– Integrated Campaigns in Action 		</a:t>
            </a:r>
            <a:endParaRPr lang="en-US" sz="900" dirty="0">
              <a:latin typeface="Arial" pitchFamily="34" charset="0"/>
              <a:cs typeface="Arial" pitchFamily="34" charset="0"/>
            </a:endParaRPr>
          </a:p>
        </p:txBody>
      </p:sp>
      <p:pic>
        <p:nvPicPr>
          <p:cNvPr id="107529" name="Picture 1"/>
          <p:cNvPicPr>
            <a:picLocks noChangeAspect="1"/>
          </p:cNvPicPr>
          <p:nvPr/>
        </p:nvPicPr>
        <p:blipFill>
          <a:blip r:embed="rId3"/>
          <a:srcRect/>
          <a:stretch>
            <a:fillRect/>
          </a:stretch>
        </p:blipFill>
        <p:spPr bwMode="auto">
          <a:xfrm>
            <a:off x="787400" y="2322513"/>
            <a:ext cx="8047038" cy="422433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914400" y="392113"/>
            <a:ext cx="7958138" cy="1284287"/>
          </a:xfrm>
        </p:spPr>
        <p:txBody>
          <a:bodyPr/>
          <a:lstStyle/>
          <a:p>
            <a:r>
              <a:rPr lang="en-US" sz="4000" smtClean="0">
                <a:solidFill>
                  <a:srgbClr val="008000"/>
                </a:solidFill>
              </a:rPr>
              <a:t>Ouachita Independent Bank</a:t>
            </a:r>
            <a:br>
              <a:rPr lang="en-US" sz="4000" smtClean="0">
                <a:solidFill>
                  <a:srgbClr val="008000"/>
                </a:solidFill>
              </a:rPr>
            </a:br>
            <a:r>
              <a:rPr lang="en-US" sz="2400" smtClean="0">
                <a:solidFill>
                  <a:srgbClr val="008000"/>
                </a:solidFill>
              </a:rPr>
              <a:t>(Part 8)</a:t>
            </a:r>
          </a:p>
        </p:txBody>
      </p:sp>
      <p:sp>
        <p:nvSpPr>
          <p:cNvPr id="4" name="Footer Placeholder 3"/>
          <p:cNvSpPr>
            <a:spLocks noGrp="1"/>
          </p:cNvSpPr>
          <p:nvPr>
            <p:ph type="ftr" sz="quarter" idx="11"/>
          </p:nvPr>
        </p:nvSpPr>
        <p:spPr>
          <a:xfrm>
            <a:off x="1828800" y="6477000"/>
            <a:ext cx="5715000" cy="457200"/>
          </a:xfrm>
        </p:spPr>
        <p:txBody>
          <a:bodyPr/>
          <a:lstStyle/>
          <a:p>
            <a:pPr>
              <a:defRPr/>
            </a:pPr>
            <a:r>
              <a:rPr lang="en-US" sz="1100">
                <a:solidFill>
                  <a:srgbClr val="000000"/>
                </a:solidFill>
              </a:rPr>
              <a:t>Copyright ©2014 by Pearson Education, Inc. All rights reserved.</a:t>
            </a:r>
          </a:p>
        </p:txBody>
      </p:sp>
      <p:sp>
        <p:nvSpPr>
          <p:cNvPr id="5" name="Slide Number Placeholder 4"/>
          <p:cNvSpPr>
            <a:spLocks noGrp="1"/>
          </p:cNvSpPr>
          <p:nvPr>
            <p:ph type="sldNum" sz="quarter" idx="12"/>
          </p:nvPr>
        </p:nvSpPr>
        <p:spPr>
          <a:xfrm>
            <a:off x="6924675" y="6553200"/>
            <a:ext cx="1905000" cy="307975"/>
          </a:xfrm>
        </p:spPr>
        <p:txBody>
          <a:bodyPr/>
          <a:lstStyle/>
          <a:p>
            <a:pPr>
              <a:defRPr/>
            </a:pPr>
            <a:r>
              <a:rPr lang="en-US">
                <a:solidFill>
                  <a:srgbClr val="000000"/>
                </a:solidFill>
              </a:rPr>
              <a:t>3</a:t>
            </a:r>
            <a:r>
              <a:rPr lang="en-US" smtClean="0">
                <a:solidFill>
                  <a:srgbClr val="000000"/>
                </a:solidFill>
              </a:rPr>
              <a:t>-</a:t>
            </a:r>
            <a:fld id="{D9E6680D-45C8-4724-92AF-D3725E8A64CF}" type="slidenum">
              <a:rPr lang="en-US" smtClean="0">
                <a:solidFill>
                  <a:srgbClr val="000000"/>
                </a:solidFill>
              </a:rPr>
              <a:pPr>
                <a:defRPr/>
              </a:pPr>
              <a:t>46</a:t>
            </a:fld>
            <a:endParaRPr lang="en-US">
              <a:solidFill>
                <a:srgbClr val="000000"/>
              </a:solidFill>
            </a:endParaRPr>
          </a:p>
        </p:txBody>
      </p:sp>
      <p:sp>
        <p:nvSpPr>
          <p:cNvPr id="109572"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sz="1800">
              <a:solidFill>
                <a:srgbClr val="000000"/>
              </a:solidFill>
            </a:endParaRPr>
          </a:p>
        </p:txBody>
      </p:sp>
      <p:sp>
        <p:nvSpPr>
          <p:cNvPr id="109573"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sz="1800">
              <a:solidFill>
                <a:srgbClr val="000000"/>
              </a:solidFill>
            </a:endParaRPr>
          </a:p>
        </p:txBody>
      </p:sp>
      <p:sp>
        <p:nvSpPr>
          <p:cNvPr id="109574"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sz="1800">
              <a:solidFill>
                <a:srgbClr val="000000"/>
              </a:solidFill>
            </a:endParaRPr>
          </a:p>
        </p:txBody>
      </p:sp>
      <p:sp>
        <p:nvSpPr>
          <p:cNvPr id="109575" name="Content Placeholder 9"/>
          <p:cNvSpPr>
            <a:spLocks noGrp="1"/>
          </p:cNvSpPr>
          <p:nvPr>
            <p:ph idx="1"/>
          </p:nvPr>
        </p:nvSpPr>
        <p:spPr>
          <a:xfrm>
            <a:off x="838200" y="1524000"/>
            <a:ext cx="8001000" cy="685800"/>
          </a:xfrm>
        </p:spPr>
        <p:txBody>
          <a:bodyPr/>
          <a:lstStyle/>
          <a:p>
            <a:pPr marL="0" indent="0" algn="ctr">
              <a:buFontTx/>
              <a:buNone/>
            </a:pPr>
            <a:r>
              <a:rPr lang="en-US" sz="4400" smtClean="0">
                <a:solidFill>
                  <a:srgbClr val="C00000"/>
                </a:solidFill>
              </a:rPr>
              <a:t>Newspaper</a:t>
            </a:r>
            <a:endParaRPr lang="en-US" sz="3600" smtClean="0">
              <a:solidFill>
                <a:srgbClr val="C00000"/>
              </a:solidFill>
            </a:endParaRPr>
          </a:p>
        </p:txBody>
      </p:sp>
      <p:sp>
        <p:nvSpPr>
          <p:cNvPr id="10" name="Footer Placeholder 4"/>
          <p:cNvSpPr txBox="1">
            <a:spLocks/>
          </p:cNvSpPr>
          <p:nvPr/>
        </p:nvSpPr>
        <p:spPr>
          <a:xfrm>
            <a:off x="838200" y="152400"/>
            <a:ext cx="4724400" cy="304800"/>
          </a:xfrm>
          <a:prstGeom prst="rect">
            <a:avLst/>
          </a:prstGeom>
        </p:spPr>
        <p:txBody>
          <a:bodyPr/>
          <a:lstStyle>
            <a:lvl1pPr>
              <a:defRPr>
                <a:solidFill>
                  <a:srgbClr val="C00000"/>
                </a:solidFill>
              </a:defRPr>
            </a:lvl1pPr>
          </a:lstStyle>
          <a:p>
            <a:pPr>
              <a:defRPr/>
            </a:pPr>
            <a:r>
              <a:rPr lang="en-US" sz="1600" b="1" dirty="0" smtClean="0">
                <a:ln w="11430"/>
                <a:solidFill>
                  <a:srgbClr val="0070C0"/>
                </a:solidFill>
                <a:effectLst>
                  <a:outerShdw blurRad="50800" dist="39000" dir="5460000" algn="tl">
                    <a:srgbClr val="000000">
                      <a:alpha val="38000"/>
                    </a:srgbClr>
                  </a:outerShdw>
                </a:effectLst>
                <a:latin typeface="Arial" pitchFamily="34" charset="0"/>
                <a:cs typeface="Arial" pitchFamily="34" charset="0"/>
              </a:rPr>
              <a:t>C</a:t>
            </a:r>
            <a:r>
              <a:rPr lang="en-US" sz="1600" b="1" dirty="0" smtClean="0">
                <a:ln w="11430"/>
                <a:effectLst>
                  <a:outerShdw blurRad="50800" dist="39000" dir="5460000" algn="tl">
                    <a:srgbClr val="000000">
                      <a:alpha val="38000"/>
                    </a:srgbClr>
                  </a:outerShdw>
                </a:effectLst>
                <a:latin typeface="Arial" pitchFamily="34" charset="0"/>
                <a:cs typeface="Arial" pitchFamily="34" charset="0"/>
              </a:rPr>
              <a:t>low</a:t>
            </a:r>
            <a:r>
              <a:rPr lang="en-US" sz="1600" b="1" dirty="0" smtClean="0">
                <a:ln w="11430"/>
                <a:solidFill>
                  <a:srgbClr val="0070C0"/>
                </a:solidFill>
                <a:effectLst>
                  <a:outerShdw blurRad="50800" dist="39000" dir="5460000" algn="tl">
                    <a:srgbClr val="000000">
                      <a:alpha val="38000"/>
                    </a:srgbClr>
                  </a:outerShdw>
                </a:effectLst>
                <a:latin typeface="Arial" pitchFamily="34" charset="0"/>
                <a:cs typeface="Arial" pitchFamily="34" charset="0"/>
              </a:rPr>
              <a:t>B</a:t>
            </a:r>
            <a:r>
              <a:rPr lang="en-US" sz="1600" b="1" dirty="0" smtClean="0">
                <a:ln w="11430"/>
                <a:effectLst>
                  <a:outerShdw blurRad="50800" dist="39000" dir="5460000" algn="tl">
                    <a:srgbClr val="000000">
                      <a:alpha val="38000"/>
                    </a:srgbClr>
                  </a:outerShdw>
                </a:effectLst>
                <a:latin typeface="Arial" pitchFamily="34" charset="0"/>
                <a:cs typeface="Arial" pitchFamily="34" charset="0"/>
              </a:rPr>
              <a:t>aack</a:t>
            </a:r>
            <a:r>
              <a:rPr lang="en-US" sz="1600" b="1" dirty="0" smtClean="0">
                <a:ln w="11430"/>
                <a:gradFill>
                  <a:gsLst>
                    <a:gs pos="0">
                      <a:srgbClr val="00CCCC">
                        <a:tint val="70000"/>
                        <a:satMod val="245000"/>
                      </a:srgbClr>
                    </a:gs>
                    <a:gs pos="75000">
                      <a:srgbClr val="00CCCC">
                        <a:tint val="90000"/>
                        <a:shade val="60000"/>
                        <a:satMod val="240000"/>
                      </a:srgbClr>
                    </a:gs>
                    <a:gs pos="100000">
                      <a:srgbClr val="00CCCC">
                        <a:tint val="100000"/>
                        <a:shade val="50000"/>
                        <a:satMod val="240000"/>
                      </a:srgb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1600" b="1" dirty="0" smtClean="0">
                <a:ln w="11430"/>
                <a:effectLst>
                  <a:outerShdw blurRad="50800" dist="39000" dir="5460000" algn="tl">
                    <a:srgbClr val="000000">
                      <a:alpha val="38000"/>
                    </a:srgbClr>
                  </a:outerShdw>
                </a:effectLst>
                <a:latin typeface="Arial" pitchFamily="34" charset="0"/>
                <a:cs typeface="Arial" pitchFamily="34" charset="0"/>
              </a:rPr>
              <a:t>– Integrated Campaigns in Action 		</a:t>
            </a:r>
            <a:endParaRPr lang="en-US" sz="900" dirty="0">
              <a:latin typeface="Arial" pitchFamily="34" charset="0"/>
              <a:cs typeface="Arial" pitchFamily="34" charset="0"/>
            </a:endParaRPr>
          </a:p>
        </p:txBody>
      </p:sp>
      <p:pic>
        <p:nvPicPr>
          <p:cNvPr id="109577" name="Picture 2"/>
          <p:cNvPicPr>
            <a:picLocks noChangeAspect="1"/>
          </p:cNvPicPr>
          <p:nvPr/>
        </p:nvPicPr>
        <p:blipFill>
          <a:blip r:embed="rId3"/>
          <a:srcRect/>
          <a:stretch>
            <a:fillRect/>
          </a:stretch>
        </p:blipFill>
        <p:spPr bwMode="auto">
          <a:xfrm>
            <a:off x="0" y="2590800"/>
            <a:ext cx="9144000" cy="36576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914400" y="392113"/>
            <a:ext cx="7958138" cy="1284287"/>
          </a:xfrm>
        </p:spPr>
        <p:txBody>
          <a:bodyPr/>
          <a:lstStyle/>
          <a:p>
            <a:r>
              <a:rPr lang="en-US" sz="4000" smtClean="0">
                <a:solidFill>
                  <a:srgbClr val="008000"/>
                </a:solidFill>
              </a:rPr>
              <a:t>Ouachita Independent Bank</a:t>
            </a:r>
            <a:br>
              <a:rPr lang="en-US" sz="4000" smtClean="0">
                <a:solidFill>
                  <a:srgbClr val="008000"/>
                </a:solidFill>
              </a:rPr>
            </a:br>
            <a:r>
              <a:rPr lang="en-US" sz="2400" smtClean="0">
                <a:solidFill>
                  <a:srgbClr val="008000"/>
                </a:solidFill>
              </a:rPr>
              <a:t>(Part 8)</a:t>
            </a:r>
          </a:p>
        </p:txBody>
      </p:sp>
      <p:sp>
        <p:nvSpPr>
          <p:cNvPr id="4" name="Footer Placeholder 3"/>
          <p:cNvSpPr>
            <a:spLocks noGrp="1"/>
          </p:cNvSpPr>
          <p:nvPr>
            <p:ph type="ftr" sz="quarter" idx="11"/>
          </p:nvPr>
        </p:nvSpPr>
        <p:spPr>
          <a:xfrm>
            <a:off x="1828800" y="6477000"/>
            <a:ext cx="5715000" cy="457200"/>
          </a:xfrm>
        </p:spPr>
        <p:txBody>
          <a:bodyPr/>
          <a:lstStyle/>
          <a:p>
            <a:pPr>
              <a:defRPr/>
            </a:pPr>
            <a:r>
              <a:rPr lang="en-US" sz="1100">
                <a:solidFill>
                  <a:srgbClr val="000000"/>
                </a:solidFill>
              </a:rPr>
              <a:t>Copyright ©2014 by Pearson Education, Inc. All rights reserved.</a:t>
            </a:r>
          </a:p>
        </p:txBody>
      </p:sp>
      <p:sp>
        <p:nvSpPr>
          <p:cNvPr id="5" name="Slide Number Placeholder 4"/>
          <p:cNvSpPr>
            <a:spLocks noGrp="1"/>
          </p:cNvSpPr>
          <p:nvPr>
            <p:ph type="sldNum" sz="quarter" idx="12"/>
          </p:nvPr>
        </p:nvSpPr>
        <p:spPr>
          <a:xfrm>
            <a:off x="6924675" y="6553200"/>
            <a:ext cx="1905000" cy="307975"/>
          </a:xfrm>
        </p:spPr>
        <p:txBody>
          <a:bodyPr/>
          <a:lstStyle/>
          <a:p>
            <a:pPr>
              <a:defRPr/>
            </a:pPr>
            <a:r>
              <a:rPr lang="en-US">
                <a:solidFill>
                  <a:srgbClr val="000000"/>
                </a:solidFill>
              </a:rPr>
              <a:t>3</a:t>
            </a:r>
            <a:r>
              <a:rPr lang="en-US" smtClean="0">
                <a:solidFill>
                  <a:srgbClr val="000000"/>
                </a:solidFill>
              </a:rPr>
              <a:t>-</a:t>
            </a:r>
            <a:fld id="{7149F4FA-EFC8-4BC1-831F-894A6BBF1F02}" type="slidenum">
              <a:rPr lang="en-US" smtClean="0">
                <a:solidFill>
                  <a:srgbClr val="000000"/>
                </a:solidFill>
              </a:rPr>
              <a:pPr>
                <a:defRPr/>
              </a:pPr>
              <a:t>47</a:t>
            </a:fld>
            <a:endParaRPr lang="en-US">
              <a:solidFill>
                <a:srgbClr val="000000"/>
              </a:solidFill>
            </a:endParaRPr>
          </a:p>
        </p:txBody>
      </p:sp>
      <p:sp>
        <p:nvSpPr>
          <p:cNvPr id="111620"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sz="1800">
              <a:solidFill>
                <a:srgbClr val="000000"/>
              </a:solidFill>
            </a:endParaRPr>
          </a:p>
        </p:txBody>
      </p:sp>
      <p:sp>
        <p:nvSpPr>
          <p:cNvPr id="111621"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sz="1800">
              <a:solidFill>
                <a:srgbClr val="000000"/>
              </a:solidFill>
            </a:endParaRPr>
          </a:p>
        </p:txBody>
      </p:sp>
      <p:sp>
        <p:nvSpPr>
          <p:cNvPr id="111622"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sz="1800">
              <a:solidFill>
                <a:srgbClr val="000000"/>
              </a:solidFill>
            </a:endParaRPr>
          </a:p>
        </p:txBody>
      </p:sp>
      <p:sp>
        <p:nvSpPr>
          <p:cNvPr id="111623" name="Content Placeholder 9"/>
          <p:cNvSpPr>
            <a:spLocks noGrp="1"/>
          </p:cNvSpPr>
          <p:nvPr>
            <p:ph idx="1"/>
          </p:nvPr>
        </p:nvSpPr>
        <p:spPr>
          <a:xfrm>
            <a:off x="838200" y="1524000"/>
            <a:ext cx="8001000" cy="685800"/>
          </a:xfrm>
        </p:spPr>
        <p:txBody>
          <a:bodyPr/>
          <a:lstStyle/>
          <a:p>
            <a:pPr marL="0" indent="0" algn="ctr">
              <a:buFontTx/>
              <a:buNone/>
            </a:pPr>
            <a:r>
              <a:rPr lang="en-US" sz="4400" smtClean="0">
                <a:solidFill>
                  <a:srgbClr val="C00000"/>
                </a:solidFill>
              </a:rPr>
              <a:t>Television</a:t>
            </a:r>
            <a:endParaRPr lang="en-US" sz="3600" smtClean="0">
              <a:solidFill>
                <a:srgbClr val="C00000"/>
              </a:solidFill>
            </a:endParaRPr>
          </a:p>
        </p:txBody>
      </p:sp>
      <p:sp>
        <p:nvSpPr>
          <p:cNvPr id="10" name="Footer Placeholder 4"/>
          <p:cNvSpPr txBox="1">
            <a:spLocks/>
          </p:cNvSpPr>
          <p:nvPr/>
        </p:nvSpPr>
        <p:spPr>
          <a:xfrm>
            <a:off x="838200" y="152400"/>
            <a:ext cx="4724400" cy="304800"/>
          </a:xfrm>
          <a:prstGeom prst="rect">
            <a:avLst/>
          </a:prstGeom>
        </p:spPr>
        <p:txBody>
          <a:bodyPr/>
          <a:lstStyle>
            <a:lvl1pPr>
              <a:defRPr>
                <a:solidFill>
                  <a:srgbClr val="C00000"/>
                </a:solidFill>
              </a:defRPr>
            </a:lvl1pPr>
          </a:lstStyle>
          <a:p>
            <a:pPr>
              <a:defRPr/>
            </a:pPr>
            <a:r>
              <a:rPr lang="en-US" sz="1600" b="1" dirty="0" smtClean="0">
                <a:ln w="11430"/>
                <a:solidFill>
                  <a:srgbClr val="0070C0"/>
                </a:solidFill>
                <a:effectLst>
                  <a:outerShdw blurRad="50800" dist="39000" dir="5460000" algn="tl">
                    <a:srgbClr val="000000">
                      <a:alpha val="38000"/>
                    </a:srgbClr>
                  </a:outerShdw>
                </a:effectLst>
                <a:latin typeface="Arial" pitchFamily="34" charset="0"/>
                <a:cs typeface="Arial" pitchFamily="34" charset="0"/>
              </a:rPr>
              <a:t>C</a:t>
            </a:r>
            <a:r>
              <a:rPr lang="en-US" sz="1600" b="1" dirty="0" smtClean="0">
                <a:ln w="11430"/>
                <a:effectLst>
                  <a:outerShdw blurRad="50800" dist="39000" dir="5460000" algn="tl">
                    <a:srgbClr val="000000">
                      <a:alpha val="38000"/>
                    </a:srgbClr>
                  </a:outerShdw>
                </a:effectLst>
                <a:latin typeface="Arial" pitchFamily="34" charset="0"/>
                <a:cs typeface="Arial" pitchFamily="34" charset="0"/>
              </a:rPr>
              <a:t>low</a:t>
            </a:r>
            <a:r>
              <a:rPr lang="en-US" sz="1600" b="1" dirty="0" smtClean="0">
                <a:ln w="11430"/>
                <a:solidFill>
                  <a:srgbClr val="0070C0"/>
                </a:solidFill>
                <a:effectLst>
                  <a:outerShdw blurRad="50800" dist="39000" dir="5460000" algn="tl">
                    <a:srgbClr val="000000">
                      <a:alpha val="38000"/>
                    </a:srgbClr>
                  </a:outerShdw>
                </a:effectLst>
                <a:latin typeface="Arial" pitchFamily="34" charset="0"/>
                <a:cs typeface="Arial" pitchFamily="34" charset="0"/>
              </a:rPr>
              <a:t>B</a:t>
            </a:r>
            <a:r>
              <a:rPr lang="en-US" sz="1600" b="1" dirty="0" smtClean="0">
                <a:ln w="11430"/>
                <a:effectLst>
                  <a:outerShdw blurRad="50800" dist="39000" dir="5460000" algn="tl">
                    <a:srgbClr val="000000">
                      <a:alpha val="38000"/>
                    </a:srgbClr>
                  </a:outerShdw>
                </a:effectLst>
                <a:latin typeface="Arial" pitchFamily="34" charset="0"/>
                <a:cs typeface="Arial" pitchFamily="34" charset="0"/>
              </a:rPr>
              <a:t>aack</a:t>
            </a:r>
            <a:r>
              <a:rPr lang="en-US" sz="1600" b="1" dirty="0" smtClean="0">
                <a:ln w="11430"/>
                <a:gradFill>
                  <a:gsLst>
                    <a:gs pos="0">
                      <a:srgbClr val="00CCCC">
                        <a:tint val="70000"/>
                        <a:satMod val="245000"/>
                      </a:srgbClr>
                    </a:gs>
                    <a:gs pos="75000">
                      <a:srgbClr val="00CCCC">
                        <a:tint val="90000"/>
                        <a:shade val="60000"/>
                        <a:satMod val="240000"/>
                      </a:srgbClr>
                    </a:gs>
                    <a:gs pos="100000">
                      <a:srgbClr val="00CCCC">
                        <a:tint val="100000"/>
                        <a:shade val="50000"/>
                        <a:satMod val="240000"/>
                      </a:srgb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1600" b="1" dirty="0" smtClean="0">
                <a:ln w="11430"/>
                <a:effectLst>
                  <a:outerShdw blurRad="50800" dist="39000" dir="5460000" algn="tl">
                    <a:srgbClr val="000000">
                      <a:alpha val="38000"/>
                    </a:srgbClr>
                  </a:outerShdw>
                </a:effectLst>
                <a:latin typeface="Arial" pitchFamily="34" charset="0"/>
                <a:cs typeface="Arial" pitchFamily="34" charset="0"/>
              </a:rPr>
              <a:t>– Integrated Campaigns in Action 		</a:t>
            </a:r>
            <a:endParaRPr lang="en-US" sz="900" dirty="0">
              <a:latin typeface="Arial" pitchFamily="34" charset="0"/>
              <a:cs typeface="Arial" pitchFamily="34" charset="0"/>
            </a:endParaRPr>
          </a:p>
        </p:txBody>
      </p:sp>
      <p:pic>
        <p:nvPicPr>
          <p:cNvPr id="111625" name="Picture 2">
            <a:hlinkClick r:id="rId3"/>
          </p:cNvPr>
          <p:cNvPicPr>
            <a:picLocks noChangeAspect="1"/>
          </p:cNvPicPr>
          <p:nvPr/>
        </p:nvPicPr>
        <p:blipFill>
          <a:blip r:embed="rId4"/>
          <a:srcRect/>
          <a:stretch>
            <a:fillRect/>
          </a:stretch>
        </p:blipFill>
        <p:spPr bwMode="auto">
          <a:xfrm>
            <a:off x="838200" y="2590800"/>
            <a:ext cx="3930650" cy="2133600"/>
          </a:xfrm>
          <a:prstGeom prst="rect">
            <a:avLst/>
          </a:prstGeom>
          <a:noFill/>
          <a:ln w="9525">
            <a:noFill/>
            <a:miter lim="800000"/>
            <a:headEnd/>
            <a:tailEnd/>
          </a:ln>
        </p:spPr>
      </p:pic>
      <p:pic>
        <p:nvPicPr>
          <p:cNvPr id="111626" name="Picture 11">
            <a:hlinkClick r:id="rId5"/>
          </p:cNvPr>
          <p:cNvPicPr>
            <a:picLocks noChangeAspect="1"/>
          </p:cNvPicPr>
          <p:nvPr/>
        </p:nvPicPr>
        <p:blipFill>
          <a:blip r:embed="rId4"/>
          <a:srcRect/>
          <a:stretch>
            <a:fillRect/>
          </a:stretch>
        </p:blipFill>
        <p:spPr bwMode="auto">
          <a:xfrm>
            <a:off x="4908550" y="2590800"/>
            <a:ext cx="3930650" cy="2133600"/>
          </a:xfrm>
          <a:prstGeom prst="rect">
            <a:avLst/>
          </a:prstGeom>
          <a:noFill/>
          <a:ln w="9525">
            <a:noFill/>
            <a:miter lim="800000"/>
            <a:headEnd/>
            <a:tailEnd/>
          </a:ln>
        </p:spPr>
      </p:pic>
      <p:sp>
        <p:nvSpPr>
          <p:cNvPr id="111627" name="TextBox 5"/>
          <p:cNvSpPr txBox="1">
            <a:spLocks noChangeArrowheads="1"/>
          </p:cNvSpPr>
          <p:nvPr/>
        </p:nvSpPr>
        <p:spPr bwMode="auto">
          <a:xfrm>
            <a:off x="1535113" y="4979988"/>
            <a:ext cx="2051050" cy="461962"/>
          </a:xfrm>
          <a:prstGeom prst="rect">
            <a:avLst/>
          </a:prstGeom>
          <a:noFill/>
          <a:ln w="9525">
            <a:noFill/>
            <a:miter lim="800000"/>
            <a:headEnd/>
            <a:tailEnd/>
          </a:ln>
        </p:spPr>
        <p:txBody>
          <a:bodyPr wrap="none">
            <a:spAutoFit/>
          </a:bodyPr>
          <a:lstStyle/>
          <a:p>
            <a:r>
              <a:rPr lang="en-US">
                <a:solidFill>
                  <a:schemeClr val="tx1"/>
                </a:solidFill>
              </a:rPr>
              <a:t>15 second Ad</a:t>
            </a:r>
          </a:p>
        </p:txBody>
      </p:sp>
      <p:sp>
        <p:nvSpPr>
          <p:cNvPr id="111628" name="TextBox 13"/>
          <p:cNvSpPr txBox="1">
            <a:spLocks noChangeArrowheads="1"/>
          </p:cNvSpPr>
          <p:nvPr/>
        </p:nvSpPr>
        <p:spPr bwMode="auto">
          <a:xfrm>
            <a:off x="5848350" y="5003800"/>
            <a:ext cx="2051050" cy="460375"/>
          </a:xfrm>
          <a:prstGeom prst="rect">
            <a:avLst/>
          </a:prstGeom>
          <a:noFill/>
          <a:ln w="9525">
            <a:noFill/>
            <a:miter lim="800000"/>
            <a:headEnd/>
            <a:tailEnd/>
          </a:ln>
        </p:spPr>
        <p:txBody>
          <a:bodyPr wrap="none">
            <a:spAutoFit/>
          </a:bodyPr>
          <a:lstStyle/>
          <a:p>
            <a:r>
              <a:rPr lang="en-US">
                <a:solidFill>
                  <a:schemeClr val="tx1"/>
                </a:solidFill>
              </a:rPr>
              <a:t>30 second Ad</a:t>
            </a: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914400" y="392113"/>
            <a:ext cx="7958138" cy="1284287"/>
          </a:xfrm>
        </p:spPr>
        <p:txBody>
          <a:bodyPr/>
          <a:lstStyle/>
          <a:p>
            <a:r>
              <a:rPr lang="en-US" sz="4000" smtClean="0">
                <a:solidFill>
                  <a:srgbClr val="008000"/>
                </a:solidFill>
              </a:rPr>
              <a:t>Ouachita Independent Bank</a:t>
            </a:r>
            <a:br>
              <a:rPr lang="en-US" sz="4000" smtClean="0">
                <a:solidFill>
                  <a:srgbClr val="008000"/>
                </a:solidFill>
              </a:rPr>
            </a:br>
            <a:r>
              <a:rPr lang="en-US" sz="2400" smtClean="0">
                <a:solidFill>
                  <a:srgbClr val="008000"/>
                </a:solidFill>
              </a:rPr>
              <a:t>(Part 8)</a:t>
            </a:r>
          </a:p>
        </p:txBody>
      </p:sp>
      <p:sp>
        <p:nvSpPr>
          <p:cNvPr id="4" name="Footer Placeholder 3"/>
          <p:cNvSpPr>
            <a:spLocks noGrp="1"/>
          </p:cNvSpPr>
          <p:nvPr>
            <p:ph type="ftr" sz="quarter" idx="11"/>
          </p:nvPr>
        </p:nvSpPr>
        <p:spPr>
          <a:xfrm>
            <a:off x="1828800" y="6477000"/>
            <a:ext cx="5715000" cy="457200"/>
          </a:xfrm>
        </p:spPr>
        <p:txBody>
          <a:bodyPr/>
          <a:lstStyle/>
          <a:p>
            <a:pPr>
              <a:defRPr/>
            </a:pPr>
            <a:r>
              <a:rPr lang="en-US" sz="1100">
                <a:solidFill>
                  <a:srgbClr val="000000"/>
                </a:solidFill>
              </a:rPr>
              <a:t>Copyright ©2014 by Pearson Education, Inc. All rights reserved.</a:t>
            </a:r>
          </a:p>
        </p:txBody>
      </p:sp>
      <p:sp>
        <p:nvSpPr>
          <p:cNvPr id="5" name="Slide Number Placeholder 4"/>
          <p:cNvSpPr>
            <a:spLocks noGrp="1"/>
          </p:cNvSpPr>
          <p:nvPr>
            <p:ph type="sldNum" sz="quarter" idx="12"/>
          </p:nvPr>
        </p:nvSpPr>
        <p:spPr>
          <a:xfrm>
            <a:off x="6924675" y="6553200"/>
            <a:ext cx="1905000" cy="307975"/>
          </a:xfrm>
        </p:spPr>
        <p:txBody>
          <a:bodyPr/>
          <a:lstStyle/>
          <a:p>
            <a:pPr>
              <a:defRPr/>
            </a:pPr>
            <a:r>
              <a:rPr lang="en-US">
                <a:solidFill>
                  <a:srgbClr val="000000"/>
                </a:solidFill>
              </a:rPr>
              <a:t>3</a:t>
            </a:r>
            <a:r>
              <a:rPr lang="en-US" smtClean="0">
                <a:solidFill>
                  <a:srgbClr val="000000"/>
                </a:solidFill>
              </a:rPr>
              <a:t>-</a:t>
            </a:r>
            <a:fld id="{4AAC637E-2ABD-41A5-A093-09C614CF40CD}" type="slidenum">
              <a:rPr lang="en-US" smtClean="0">
                <a:solidFill>
                  <a:srgbClr val="000000"/>
                </a:solidFill>
              </a:rPr>
              <a:pPr>
                <a:defRPr/>
              </a:pPr>
              <a:t>48</a:t>
            </a:fld>
            <a:endParaRPr lang="en-US">
              <a:solidFill>
                <a:srgbClr val="000000"/>
              </a:solidFill>
            </a:endParaRPr>
          </a:p>
        </p:txBody>
      </p:sp>
      <p:sp>
        <p:nvSpPr>
          <p:cNvPr id="113668"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sz="1800">
              <a:solidFill>
                <a:srgbClr val="000000"/>
              </a:solidFill>
            </a:endParaRPr>
          </a:p>
        </p:txBody>
      </p:sp>
      <p:sp>
        <p:nvSpPr>
          <p:cNvPr id="113669"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sz="1800">
              <a:solidFill>
                <a:srgbClr val="000000"/>
              </a:solidFill>
            </a:endParaRPr>
          </a:p>
        </p:txBody>
      </p:sp>
      <p:sp>
        <p:nvSpPr>
          <p:cNvPr id="113670"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sz="1800">
              <a:solidFill>
                <a:srgbClr val="000000"/>
              </a:solidFill>
            </a:endParaRPr>
          </a:p>
        </p:txBody>
      </p:sp>
      <p:sp>
        <p:nvSpPr>
          <p:cNvPr id="113671" name="Content Placeholder 9"/>
          <p:cNvSpPr>
            <a:spLocks noGrp="1"/>
          </p:cNvSpPr>
          <p:nvPr>
            <p:ph idx="1"/>
          </p:nvPr>
        </p:nvSpPr>
        <p:spPr>
          <a:xfrm>
            <a:off x="838200" y="1524000"/>
            <a:ext cx="8001000" cy="685800"/>
          </a:xfrm>
        </p:spPr>
        <p:txBody>
          <a:bodyPr/>
          <a:lstStyle/>
          <a:p>
            <a:pPr marL="0" indent="0" algn="ctr">
              <a:buFontTx/>
              <a:buNone/>
            </a:pPr>
            <a:r>
              <a:rPr lang="en-US" sz="4400" smtClean="0">
                <a:solidFill>
                  <a:srgbClr val="C00000"/>
                </a:solidFill>
              </a:rPr>
              <a:t>Billboard</a:t>
            </a:r>
            <a:endParaRPr lang="en-US" sz="3600" smtClean="0">
              <a:solidFill>
                <a:srgbClr val="C00000"/>
              </a:solidFill>
            </a:endParaRPr>
          </a:p>
        </p:txBody>
      </p:sp>
      <p:sp>
        <p:nvSpPr>
          <p:cNvPr id="10" name="Footer Placeholder 4"/>
          <p:cNvSpPr txBox="1">
            <a:spLocks/>
          </p:cNvSpPr>
          <p:nvPr/>
        </p:nvSpPr>
        <p:spPr>
          <a:xfrm>
            <a:off x="838200" y="152400"/>
            <a:ext cx="4724400" cy="304800"/>
          </a:xfrm>
          <a:prstGeom prst="rect">
            <a:avLst/>
          </a:prstGeom>
        </p:spPr>
        <p:txBody>
          <a:bodyPr/>
          <a:lstStyle>
            <a:lvl1pPr>
              <a:defRPr>
                <a:solidFill>
                  <a:srgbClr val="C00000"/>
                </a:solidFill>
              </a:defRPr>
            </a:lvl1pPr>
          </a:lstStyle>
          <a:p>
            <a:pPr>
              <a:defRPr/>
            </a:pPr>
            <a:r>
              <a:rPr lang="en-US" sz="1600" b="1" dirty="0" smtClean="0">
                <a:ln w="11430"/>
                <a:solidFill>
                  <a:srgbClr val="0070C0"/>
                </a:solidFill>
                <a:effectLst>
                  <a:outerShdw blurRad="50800" dist="39000" dir="5460000" algn="tl">
                    <a:srgbClr val="000000">
                      <a:alpha val="38000"/>
                    </a:srgbClr>
                  </a:outerShdw>
                </a:effectLst>
                <a:latin typeface="Arial" pitchFamily="34" charset="0"/>
                <a:cs typeface="Arial" pitchFamily="34" charset="0"/>
              </a:rPr>
              <a:t>C</a:t>
            </a:r>
            <a:r>
              <a:rPr lang="en-US" sz="1600" b="1" dirty="0" smtClean="0">
                <a:ln w="11430"/>
                <a:effectLst>
                  <a:outerShdw blurRad="50800" dist="39000" dir="5460000" algn="tl">
                    <a:srgbClr val="000000">
                      <a:alpha val="38000"/>
                    </a:srgbClr>
                  </a:outerShdw>
                </a:effectLst>
                <a:latin typeface="Arial" pitchFamily="34" charset="0"/>
                <a:cs typeface="Arial" pitchFamily="34" charset="0"/>
              </a:rPr>
              <a:t>low</a:t>
            </a:r>
            <a:r>
              <a:rPr lang="en-US" sz="1600" b="1" dirty="0" smtClean="0">
                <a:ln w="11430"/>
                <a:solidFill>
                  <a:srgbClr val="0070C0"/>
                </a:solidFill>
                <a:effectLst>
                  <a:outerShdw blurRad="50800" dist="39000" dir="5460000" algn="tl">
                    <a:srgbClr val="000000">
                      <a:alpha val="38000"/>
                    </a:srgbClr>
                  </a:outerShdw>
                </a:effectLst>
                <a:latin typeface="Arial" pitchFamily="34" charset="0"/>
                <a:cs typeface="Arial" pitchFamily="34" charset="0"/>
              </a:rPr>
              <a:t>B</a:t>
            </a:r>
            <a:r>
              <a:rPr lang="en-US" sz="1600" b="1" dirty="0" smtClean="0">
                <a:ln w="11430"/>
                <a:effectLst>
                  <a:outerShdw blurRad="50800" dist="39000" dir="5460000" algn="tl">
                    <a:srgbClr val="000000">
                      <a:alpha val="38000"/>
                    </a:srgbClr>
                  </a:outerShdw>
                </a:effectLst>
                <a:latin typeface="Arial" pitchFamily="34" charset="0"/>
                <a:cs typeface="Arial" pitchFamily="34" charset="0"/>
              </a:rPr>
              <a:t>aack</a:t>
            </a:r>
            <a:r>
              <a:rPr lang="en-US" sz="1600" b="1" dirty="0" smtClean="0">
                <a:ln w="11430"/>
                <a:gradFill>
                  <a:gsLst>
                    <a:gs pos="0">
                      <a:srgbClr val="00CCCC">
                        <a:tint val="70000"/>
                        <a:satMod val="245000"/>
                      </a:srgbClr>
                    </a:gs>
                    <a:gs pos="75000">
                      <a:srgbClr val="00CCCC">
                        <a:tint val="90000"/>
                        <a:shade val="60000"/>
                        <a:satMod val="240000"/>
                      </a:srgbClr>
                    </a:gs>
                    <a:gs pos="100000">
                      <a:srgbClr val="00CCCC">
                        <a:tint val="100000"/>
                        <a:shade val="50000"/>
                        <a:satMod val="240000"/>
                      </a:srgb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1600" b="1" dirty="0" smtClean="0">
                <a:ln w="11430"/>
                <a:effectLst>
                  <a:outerShdw blurRad="50800" dist="39000" dir="5460000" algn="tl">
                    <a:srgbClr val="000000">
                      <a:alpha val="38000"/>
                    </a:srgbClr>
                  </a:outerShdw>
                </a:effectLst>
                <a:latin typeface="Arial" pitchFamily="34" charset="0"/>
                <a:cs typeface="Arial" pitchFamily="34" charset="0"/>
              </a:rPr>
              <a:t>– Integrated Campaigns in Action 		</a:t>
            </a:r>
            <a:endParaRPr lang="en-US" sz="900" dirty="0">
              <a:latin typeface="Arial" pitchFamily="34" charset="0"/>
              <a:cs typeface="Arial" pitchFamily="34" charset="0"/>
            </a:endParaRPr>
          </a:p>
        </p:txBody>
      </p:sp>
      <p:pic>
        <p:nvPicPr>
          <p:cNvPr id="3" name="Picture 2"/>
          <p:cNvPicPr>
            <a:picLocks noChangeAspect="1"/>
          </p:cNvPicPr>
          <p:nvPr/>
        </p:nvPicPr>
        <p:blipFill>
          <a:blip r:embed="rId3" cstate="print">
            <a:extLst>
              <a:ext uri="{28A0092B-C50C-407E-A947-70E740481C1C}"/>
            </a:extLst>
          </a:blip>
          <a:stretch>
            <a:fillRect/>
          </a:stretch>
        </p:blipFill>
        <p:spPr>
          <a:xfrm>
            <a:off x="0" y="3048000"/>
            <a:ext cx="9144000" cy="2790395"/>
          </a:xfrm>
          <a:prstGeom prst="rect">
            <a:avLst/>
          </a:prstGeom>
          <a:ln>
            <a:noFill/>
          </a:ln>
          <a:effectLst>
            <a:softEdge rad="112500"/>
          </a:effectLst>
        </p:spPr>
      </p:pic>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4"/>
          <p:cNvSpPr>
            <a:spLocks noGrp="1"/>
          </p:cNvSpPr>
          <p:nvPr>
            <p:ph type="ftr" sz="quarter" idx="11"/>
          </p:nvPr>
        </p:nvSpPr>
        <p:spPr/>
        <p:txBody>
          <a:bodyPr/>
          <a:lstStyle/>
          <a:p>
            <a:pPr>
              <a:defRPr/>
            </a:pPr>
            <a:r>
              <a:rPr lang="en-US">
                <a:latin typeface="Arial" charset="0"/>
              </a:rPr>
              <a:t>Copyright ©2014 by Pearson Education, Inc. All rights reserved. </a:t>
            </a:r>
          </a:p>
        </p:txBody>
      </p:sp>
      <p:sp>
        <p:nvSpPr>
          <p:cNvPr id="58371" name="Slide Number Placeholder 5"/>
          <p:cNvSpPr>
            <a:spLocks noGrp="1"/>
          </p:cNvSpPr>
          <p:nvPr>
            <p:ph type="sldNum" sz="quarter" idx="12"/>
          </p:nvPr>
        </p:nvSpPr>
        <p:spPr>
          <a:xfrm>
            <a:off x="7010400" y="6553200"/>
            <a:ext cx="1905000" cy="457200"/>
          </a:xfrm>
        </p:spPr>
        <p:txBody>
          <a:bodyPr/>
          <a:lstStyle/>
          <a:p>
            <a:pPr>
              <a:defRPr/>
            </a:pPr>
            <a:r>
              <a:rPr lang="en-US" smtClean="0">
                <a:latin typeface="Arial" charset="0"/>
              </a:rPr>
              <a:t>8-</a:t>
            </a:r>
            <a:fld id="{407D6D70-D64D-4023-B03B-CDDDE820D2D7}" type="slidenum">
              <a:rPr lang="en-US" smtClean="0">
                <a:latin typeface="Arial" charset="0"/>
              </a:rPr>
              <a:pPr>
                <a:defRPr/>
              </a:pPr>
              <a:t>49</a:t>
            </a:fld>
            <a:endParaRPr lang="en-US" smtClean="0">
              <a:latin typeface="Arial" charset="0"/>
            </a:endParaRPr>
          </a:p>
        </p:txBody>
      </p:sp>
      <p:sp>
        <p:nvSpPr>
          <p:cNvPr id="115715" name="Rectangle 2"/>
          <p:cNvSpPr>
            <a:spLocks noGrp="1" noChangeArrowheads="1"/>
          </p:cNvSpPr>
          <p:nvPr>
            <p:ph type="title"/>
          </p:nvPr>
        </p:nvSpPr>
        <p:spPr>
          <a:xfrm>
            <a:off x="762000" y="228600"/>
            <a:ext cx="8001000" cy="838200"/>
          </a:xfrm>
        </p:spPr>
        <p:txBody>
          <a:bodyPr/>
          <a:lstStyle/>
          <a:p>
            <a:pPr eaLnBrk="1" hangingPunct="1"/>
            <a:r>
              <a:rPr lang="en-US" smtClean="0">
                <a:solidFill>
                  <a:srgbClr val="00B050"/>
                </a:solidFill>
              </a:rPr>
              <a:t>Integrated Campaigns in Action</a:t>
            </a:r>
          </a:p>
        </p:txBody>
      </p:sp>
      <p:sp>
        <p:nvSpPr>
          <p:cNvPr id="115716"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115717"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115718"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11" name="Rectangle 10"/>
          <p:cNvSpPr/>
          <p:nvPr/>
        </p:nvSpPr>
        <p:spPr>
          <a:xfrm>
            <a:off x="1905000" y="1348769"/>
            <a:ext cx="5189483"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dirty="0">
                <a:ln w="11430"/>
                <a:solidFill>
                  <a:srgbClr val="0033CC"/>
                </a:solidFill>
                <a:effectLst>
                  <a:outerShdw blurRad="50800" dist="39000" dir="5460000" algn="tl">
                    <a:srgbClr val="000000">
                      <a:alpha val="38000"/>
                    </a:srgbClr>
                  </a:outerShdw>
                </a:effectLst>
                <a:latin typeface="Arial" pitchFamily="34" charset="0"/>
                <a:cs typeface="Arial" pitchFamily="34" charset="0"/>
              </a:rPr>
              <a:t>The Snoring Center</a:t>
            </a:r>
          </a:p>
        </p:txBody>
      </p:sp>
      <p:pic>
        <p:nvPicPr>
          <p:cNvPr id="115720" name="Picture 1"/>
          <p:cNvPicPr>
            <a:picLocks noChangeAspect="1"/>
          </p:cNvPicPr>
          <p:nvPr/>
        </p:nvPicPr>
        <p:blipFill>
          <a:blip r:embed="rId3"/>
          <a:srcRect/>
          <a:stretch>
            <a:fillRect/>
          </a:stretch>
        </p:blipFill>
        <p:spPr bwMode="auto">
          <a:xfrm>
            <a:off x="2590800" y="2266950"/>
            <a:ext cx="6248400" cy="3981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p:txBody>
          <a:bodyPr/>
          <a:lstStyle/>
          <a:p>
            <a:pPr>
              <a:defRPr/>
            </a:pPr>
            <a:r>
              <a:rPr lang="en-US"/>
              <a:t>Copyright ©2014 by Pearson Education, Inc. All rights reserved. </a:t>
            </a:r>
          </a:p>
        </p:txBody>
      </p:sp>
      <p:sp>
        <p:nvSpPr>
          <p:cNvPr id="14339" name="Slide Number Placeholder 5"/>
          <p:cNvSpPr>
            <a:spLocks noGrp="1"/>
          </p:cNvSpPr>
          <p:nvPr>
            <p:ph type="sldNum" sz="quarter" idx="12"/>
          </p:nvPr>
        </p:nvSpPr>
        <p:spPr>
          <a:xfrm>
            <a:off x="7010400" y="6553200"/>
            <a:ext cx="1905000" cy="457200"/>
          </a:xfrm>
        </p:spPr>
        <p:txBody>
          <a:bodyPr/>
          <a:lstStyle/>
          <a:p>
            <a:pPr>
              <a:defRPr/>
            </a:pPr>
            <a:r>
              <a:rPr lang="en-US" smtClean="0"/>
              <a:t>8-</a:t>
            </a:r>
            <a:fld id="{CADD7E2B-F8B4-472D-B77E-413E9A1AAFA4}" type="slidenum">
              <a:rPr lang="en-US" smtClean="0"/>
              <a:pPr>
                <a:defRPr/>
              </a:pPr>
              <a:t>5</a:t>
            </a:fld>
            <a:endParaRPr lang="en-US" smtClean="0"/>
          </a:p>
        </p:txBody>
      </p:sp>
      <p:sp>
        <p:nvSpPr>
          <p:cNvPr id="24579" name="Rectangle 1026"/>
          <p:cNvSpPr>
            <a:spLocks noGrp="1" noChangeArrowheads="1"/>
          </p:cNvSpPr>
          <p:nvPr>
            <p:ph type="title"/>
          </p:nvPr>
        </p:nvSpPr>
        <p:spPr>
          <a:xfrm>
            <a:off x="838200" y="228600"/>
            <a:ext cx="8001000" cy="990600"/>
          </a:xfrm>
        </p:spPr>
        <p:txBody>
          <a:bodyPr/>
          <a:lstStyle/>
          <a:p>
            <a:r>
              <a:rPr lang="en-US" sz="6000" smtClean="0">
                <a:solidFill>
                  <a:schemeClr val="bg1"/>
                </a:solidFill>
              </a:rPr>
              <a:t>Media Strategy</a:t>
            </a:r>
          </a:p>
        </p:txBody>
      </p:sp>
      <p:sp>
        <p:nvSpPr>
          <p:cNvPr id="24580" name="Rectangle 1030"/>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24581" name="Rectangle 1031"/>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24582" name="Rectangle 1032"/>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24583" name="TextBox 8"/>
          <p:cNvSpPr txBox="1">
            <a:spLocks noChangeArrowheads="1"/>
          </p:cNvSpPr>
          <p:nvPr/>
        </p:nvSpPr>
        <p:spPr bwMode="auto">
          <a:xfrm>
            <a:off x="4343400" y="2667000"/>
            <a:ext cx="4419600" cy="1938338"/>
          </a:xfrm>
          <a:prstGeom prst="rect">
            <a:avLst/>
          </a:prstGeom>
          <a:noFill/>
          <a:ln w="9525">
            <a:noFill/>
            <a:miter lim="800000"/>
            <a:headEnd/>
            <a:tailEnd/>
          </a:ln>
        </p:spPr>
        <p:txBody>
          <a:bodyPr>
            <a:spAutoFit/>
          </a:bodyPr>
          <a:lstStyle/>
          <a:p>
            <a:pPr algn="ctr"/>
            <a:r>
              <a:rPr lang="en-US">
                <a:solidFill>
                  <a:srgbClr val="C00000"/>
                </a:solidFill>
              </a:rPr>
              <a:t>Process of</a:t>
            </a:r>
          </a:p>
          <a:p>
            <a:pPr algn="ctr"/>
            <a:r>
              <a:rPr lang="en-US">
                <a:solidFill>
                  <a:srgbClr val="C00000"/>
                </a:solidFill>
              </a:rPr>
              <a:t>analyzing and choosing media for</a:t>
            </a:r>
          </a:p>
          <a:p>
            <a:pPr algn="ctr"/>
            <a:r>
              <a:rPr lang="en-US">
                <a:solidFill>
                  <a:srgbClr val="C00000"/>
                </a:solidFill>
              </a:rPr>
              <a:t>advertising and promotional campaigns</a:t>
            </a:r>
          </a:p>
        </p:txBody>
      </p:sp>
      <p:pic>
        <p:nvPicPr>
          <p:cNvPr id="24584" name="Picture 1"/>
          <p:cNvPicPr>
            <a:picLocks noChangeAspect="1"/>
          </p:cNvPicPr>
          <p:nvPr/>
        </p:nvPicPr>
        <p:blipFill>
          <a:blip r:embed="rId3"/>
          <a:srcRect/>
          <a:stretch>
            <a:fillRect/>
          </a:stretch>
        </p:blipFill>
        <p:spPr bwMode="auto">
          <a:xfrm>
            <a:off x="838200" y="1258888"/>
            <a:ext cx="3575050" cy="4953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p:txBody>
          <a:bodyPr/>
          <a:lstStyle/>
          <a:p>
            <a:pPr>
              <a:defRPr/>
            </a:pPr>
            <a:r>
              <a:rPr lang="en-US"/>
              <a:t>Copyright ©2014 by Pearson Education, Inc. All rights reserved. </a:t>
            </a:r>
          </a:p>
        </p:txBody>
      </p:sp>
      <p:sp>
        <p:nvSpPr>
          <p:cNvPr id="18435" name="Slide Number Placeholder 5"/>
          <p:cNvSpPr>
            <a:spLocks noGrp="1"/>
          </p:cNvSpPr>
          <p:nvPr>
            <p:ph type="sldNum" sz="quarter" idx="12"/>
          </p:nvPr>
        </p:nvSpPr>
        <p:spPr>
          <a:xfrm>
            <a:off x="7010400" y="6553200"/>
            <a:ext cx="1905000" cy="457200"/>
          </a:xfrm>
        </p:spPr>
        <p:txBody>
          <a:bodyPr/>
          <a:lstStyle/>
          <a:p>
            <a:pPr>
              <a:defRPr/>
            </a:pPr>
            <a:r>
              <a:rPr lang="en-US" smtClean="0"/>
              <a:t>8-</a:t>
            </a:r>
            <a:fld id="{D996180E-509C-4A35-B131-8AE1CFDEF746}" type="slidenum">
              <a:rPr lang="en-US" smtClean="0"/>
              <a:pPr>
                <a:defRPr/>
              </a:pPr>
              <a:t>6</a:t>
            </a:fld>
            <a:endParaRPr lang="en-US" smtClean="0"/>
          </a:p>
        </p:txBody>
      </p:sp>
      <p:sp>
        <p:nvSpPr>
          <p:cNvPr id="26627" name="Rectangle 2"/>
          <p:cNvSpPr>
            <a:spLocks noGrp="1" noChangeArrowheads="1"/>
          </p:cNvSpPr>
          <p:nvPr>
            <p:ph type="title"/>
          </p:nvPr>
        </p:nvSpPr>
        <p:spPr>
          <a:xfrm>
            <a:off x="838200" y="304800"/>
            <a:ext cx="8001000" cy="1219200"/>
          </a:xfrm>
        </p:spPr>
        <p:txBody>
          <a:bodyPr/>
          <a:lstStyle/>
          <a:p>
            <a:r>
              <a:rPr lang="en-US" sz="6000" smtClean="0">
                <a:solidFill>
                  <a:srgbClr val="FF0000"/>
                </a:solidFill>
              </a:rPr>
              <a:t>Media Planning</a:t>
            </a:r>
          </a:p>
        </p:txBody>
      </p:sp>
      <p:sp>
        <p:nvSpPr>
          <p:cNvPr id="26628" name="Rectangle 3"/>
          <p:cNvSpPr>
            <a:spLocks noGrp="1" noChangeArrowheads="1"/>
          </p:cNvSpPr>
          <p:nvPr>
            <p:ph type="body" idx="1"/>
          </p:nvPr>
        </p:nvSpPr>
        <p:spPr>
          <a:xfrm>
            <a:off x="1524000" y="1638300"/>
            <a:ext cx="7239000" cy="3581400"/>
          </a:xfrm>
        </p:spPr>
        <p:txBody>
          <a:bodyPr/>
          <a:lstStyle/>
          <a:p>
            <a:r>
              <a:rPr lang="en-US" smtClean="0"/>
              <a:t>Analysis of target market</a:t>
            </a:r>
          </a:p>
          <a:p>
            <a:r>
              <a:rPr lang="en-US" smtClean="0"/>
              <a:t>Focus on consumer behavior</a:t>
            </a:r>
          </a:p>
          <a:p>
            <a:r>
              <a:rPr lang="en-US" smtClean="0"/>
              <a:t>Understanding purchase process</a:t>
            </a:r>
          </a:p>
          <a:p>
            <a:r>
              <a:rPr lang="en-US" smtClean="0"/>
              <a:t>Study media choices</a:t>
            </a:r>
          </a:p>
          <a:p>
            <a:r>
              <a:rPr lang="en-US" smtClean="0"/>
              <a:t>Listening and viewing habit</a:t>
            </a:r>
          </a:p>
        </p:txBody>
      </p:sp>
      <p:sp>
        <p:nvSpPr>
          <p:cNvPr id="26629"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26630"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26631"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5"/>
          <p:cNvSpPr>
            <a:spLocks noGrp="1"/>
          </p:cNvSpPr>
          <p:nvPr>
            <p:ph type="ftr" sz="quarter" idx="11"/>
          </p:nvPr>
        </p:nvSpPr>
        <p:spPr>
          <a:xfrm>
            <a:off x="3810000" y="6553200"/>
            <a:ext cx="2895600" cy="304800"/>
          </a:xfrm>
        </p:spPr>
        <p:txBody>
          <a:bodyPr/>
          <a:lstStyle/>
          <a:p>
            <a:pPr>
              <a:defRPr/>
            </a:pPr>
            <a:r>
              <a:rPr lang="en-US"/>
              <a:t>Copyright ©2014 by Pearson Education, Inc. All rights reserved. </a:t>
            </a:r>
          </a:p>
        </p:txBody>
      </p:sp>
      <p:sp>
        <p:nvSpPr>
          <p:cNvPr id="15363" name="Slide Number Placeholder 6"/>
          <p:cNvSpPr>
            <a:spLocks noGrp="1"/>
          </p:cNvSpPr>
          <p:nvPr>
            <p:ph type="sldNum" sz="quarter" idx="12"/>
          </p:nvPr>
        </p:nvSpPr>
        <p:spPr>
          <a:xfrm>
            <a:off x="7010400" y="6553200"/>
            <a:ext cx="1905000" cy="457200"/>
          </a:xfrm>
        </p:spPr>
        <p:txBody>
          <a:bodyPr/>
          <a:lstStyle/>
          <a:p>
            <a:pPr>
              <a:defRPr/>
            </a:pPr>
            <a:r>
              <a:rPr lang="en-US" smtClean="0"/>
              <a:t>8-</a:t>
            </a:r>
            <a:fld id="{094FB5E6-2002-4E54-9757-EE94E010E23D}" type="slidenum">
              <a:rPr lang="en-US" smtClean="0"/>
              <a:pPr>
                <a:defRPr/>
              </a:pPr>
              <a:t>7</a:t>
            </a:fld>
            <a:endParaRPr lang="en-US" smtClean="0"/>
          </a:p>
        </p:txBody>
      </p:sp>
      <p:sp>
        <p:nvSpPr>
          <p:cNvPr id="28675" name="Rectangle 4"/>
          <p:cNvSpPr>
            <a:spLocks noGrp="1" noChangeArrowheads="1"/>
          </p:cNvSpPr>
          <p:nvPr>
            <p:ph type="body" sz="half" idx="2"/>
          </p:nvPr>
        </p:nvSpPr>
        <p:spPr>
          <a:xfrm>
            <a:off x="990600" y="1981200"/>
            <a:ext cx="7620000" cy="4343400"/>
          </a:xfrm>
        </p:spPr>
        <p:txBody>
          <a:bodyPr/>
          <a:lstStyle/>
          <a:p>
            <a:r>
              <a:rPr lang="en-US" sz="1800" b="1" smtClean="0"/>
              <a:t>A favorite wake-up radio station or one that is listened to during the commute to work</a:t>
            </a:r>
          </a:p>
          <a:p>
            <a:r>
              <a:rPr lang="en-US" sz="1800" b="1" smtClean="0"/>
              <a:t>A favorite morning news show or newspaper</a:t>
            </a:r>
          </a:p>
          <a:p>
            <a:r>
              <a:rPr lang="en-US" sz="1800" b="1" smtClean="0"/>
              <a:t>Trade or business journals that are examined while at work</a:t>
            </a:r>
          </a:p>
          <a:p>
            <a:r>
              <a:rPr lang="en-US" sz="1800" b="1" smtClean="0"/>
              <a:t>A radio station that is played during office hours at work</a:t>
            </a:r>
          </a:p>
          <a:p>
            <a:r>
              <a:rPr lang="en-US" sz="1800" b="1" smtClean="0"/>
              <a:t>Favorite computer sites that are accessed during work</a:t>
            </a:r>
          </a:p>
          <a:p>
            <a:r>
              <a:rPr lang="en-US" sz="1800" b="1" smtClean="0"/>
              <a:t>Favorite magazines that are read during the evening hours</a:t>
            </a:r>
          </a:p>
          <a:p>
            <a:r>
              <a:rPr lang="en-US" sz="1800" b="1" smtClean="0"/>
              <a:t>Favorite television shows that are watched during the evening hours</a:t>
            </a:r>
          </a:p>
          <a:p>
            <a:r>
              <a:rPr lang="en-US" sz="1800" b="1" smtClean="0"/>
              <a:t>Internet sites that are accessed during leisurely hours</a:t>
            </a:r>
          </a:p>
          <a:p>
            <a:r>
              <a:rPr lang="en-US" sz="1800" b="1" smtClean="0"/>
              <a:t>Shopping, dining, and entertainment venues that are frequented</a:t>
            </a:r>
            <a:r>
              <a:rPr lang="en-US" sz="1800" smtClean="0">
                <a:solidFill>
                  <a:schemeClr val="accent2"/>
                </a:solidFill>
                <a:latin typeface="CG Times 12pt"/>
              </a:rPr>
              <a:t>	</a:t>
            </a:r>
          </a:p>
        </p:txBody>
      </p:sp>
      <p:sp>
        <p:nvSpPr>
          <p:cNvPr id="28676"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28677"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28678"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28679" name="Rectangle 8"/>
          <p:cNvSpPr>
            <a:spLocks noChangeArrowheads="1"/>
          </p:cNvSpPr>
          <p:nvPr/>
        </p:nvSpPr>
        <p:spPr bwMode="auto">
          <a:xfrm>
            <a:off x="533400" y="228600"/>
            <a:ext cx="7162800" cy="609600"/>
          </a:xfrm>
          <a:prstGeom prst="rect">
            <a:avLst/>
          </a:prstGeom>
          <a:solidFill>
            <a:srgbClr val="333399"/>
          </a:solidFill>
          <a:ln w="12700">
            <a:noFill/>
            <a:miter lim="800000"/>
            <a:headEnd type="none" w="sm" len="sm"/>
            <a:tailEnd type="none" w="sm" len="sm"/>
          </a:ln>
        </p:spPr>
        <p:txBody>
          <a:bodyPr wrap="none" anchor="ctr"/>
          <a:lstStyle/>
          <a:p>
            <a:endParaRPr lang="en-US"/>
          </a:p>
        </p:txBody>
      </p:sp>
      <p:sp>
        <p:nvSpPr>
          <p:cNvPr id="28680" name="Rectangle 9"/>
          <p:cNvSpPr>
            <a:spLocks noChangeArrowheads="1"/>
          </p:cNvSpPr>
          <p:nvPr/>
        </p:nvSpPr>
        <p:spPr bwMode="auto">
          <a:xfrm>
            <a:off x="533400" y="838200"/>
            <a:ext cx="7162800" cy="6096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28681" name="Text Box 10"/>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rPr>
              <a:t>F I G U R E    8 . 2</a:t>
            </a:r>
          </a:p>
        </p:txBody>
      </p:sp>
      <p:sp>
        <p:nvSpPr>
          <p:cNvPr id="28682" name="Rectangle 11"/>
          <p:cNvSpPr>
            <a:spLocks noChangeArrowheads="1"/>
          </p:cNvSpPr>
          <p:nvPr/>
        </p:nvSpPr>
        <p:spPr bwMode="auto">
          <a:xfrm>
            <a:off x="685800" y="914400"/>
            <a:ext cx="6934200" cy="457200"/>
          </a:xfrm>
          <a:prstGeom prst="rect">
            <a:avLst/>
          </a:prstGeom>
          <a:noFill/>
          <a:ln w="9525">
            <a:noFill/>
            <a:miter lim="800000"/>
            <a:headEnd/>
            <a:tailEnd/>
          </a:ln>
        </p:spPr>
        <p:txBody>
          <a:bodyPr lIns="92075" tIns="46038" rIns="92075" bIns="46038" anchor="ctr"/>
          <a:lstStyle/>
          <a:p>
            <a:pPr eaLnBrk="0" hangingPunct="0"/>
            <a:r>
              <a:rPr lang="en-US" sz="1800" b="1">
                <a:solidFill>
                  <a:schemeClr val="tx1"/>
                </a:solidFill>
              </a:rPr>
              <a:t>Examples of Times Workers Are Exposed to Advertisements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3810000" y="6553200"/>
            <a:ext cx="2895600" cy="304800"/>
          </a:xfrm>
        </p:spPr>
        <p:txBody>
          <a:bodyPr/>
          <a:lstStyle/>
          <a:p>
            <a:pPr>
              <a:defRPr/>
            </a:pPr>
            <a:r>
              <a:rPr lang="en-US"/>
              <a:t>Copyright ©2014 by Pearson Education, Inc. All rights reserved. </a:t>
            </a:r>
          </a:p>
        </p:txBody>
      </p:sp>
      <p:sp>
        <p:nvSpPr>
          <p:cNvPr id="16387" name="Slide Number Placeholder 6"/>
          <p:cNvSpPr>
            <a:spLocks noGrp="1"/>
          </p:cNvSpPr>
          <p:nvPr>
            <p:ph type="sldNum" sz="quarter" idx="12"/>
          </p:nvPr>
        </p:nvSpPr>
        <p:spPr>
          <a:xfrm>
            <a:off x="7010400" y="6553200"/>
            <a:ext cx="1905000" cy="457200"/>
          </a:xfrm>
        </p:spPr>
        <p:txBody>
          <a:bodyPr/>
          <a:lstStyle/>
          <a:p>
            <a:pPr>
              <a:defRPr/>
            </a:pPr>
            <a:r>
              <a:rPr lang="en-US" smtClean="0"/>
              <a:t>8-</a:t>
            </a:r>
            <a:fld id="{8E5EFD64-6B79-4603-9BC5-A6BCBB4743E3}" type="slidenum">
              <a:rPr lang="en-US" smtClean="0"/>
              <a:pPr>
                <a:defRPr/>
              </a:pPr>
              <a:t>8</a:t>
            </a:fld>
            <a:endParaRPr lang="en-US" smtClean="0"/>
          </a:p>
        </p:txBody>
      </p:sp>
      <p:sp>
        <p:nvSpPr>
          <p:cNvPr id="30723"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30724"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30725"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30726" name="Rectangle 8"/>
          <p:cNvSpPr>
            <a:spLocks noChangeArrowheads="1"/>
          </p:cNvSpPr>
          <p:nvPr/>
        </p:nvSpPr>
        <p:spPr bwMode="auto">
          <a:xfrm>
            <a:off x="533400" y="228600"/>
            <a:ext cx="5257800" cy="609600"/>
          </a:xfrm>
          <a:prstGeom prst="rect">
            <a:avLst/>
          </a:prstGeom>
          <a:solidFill>
            <a:srgbClr val="333399"/>
          </a:solidFill>
          <a:ln w="12700">
            <a:noFill/>
            <a:miter lim="800000"/>
            <a:headEnd type="none" w="sm" len="sm"/>
            <a:tailEnd type="none" w="sm" len="sm"/>
          </a:ln>
        </p:spPr>
        <p:txBody>
          <a:bodyPr wrap="none" anchor="ctr"/>
          <a:lstStyle/>
          <a:p>
            <a:endParaRPr lang="en-US"/>
          </a:p>
        </p:txBody>
      </p:sp>
      <p:sp>
        <p:nvSpPr>
          <p:cNvPr id="30727" name="Rectangle 9"/>
          <p:cNvSpPr>
            <a:spLocks noChangeArrowheads="1"/>
          </p:cNvSpPr>
          <p:nvPr/>
        </p:nvSpPr>
        <p:spPr bwMode="auto">
          <a:xfrm>
            <a:off x="533400" y="838200"/>
            <a:ext cx="5257800" cy="6096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30728" name="Text Box 10"/>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sz="3200">
                <a:solidFill>
                  <a:srgbClr val="FFFFFF"/>
                </a:solidFill>
              </a:rPr>
              <a:t>F I G U R E    8 . 3</a:t>
            </a:r>
          </a:p>
        </p:txBody>
      </p:sp>
      <p:sp>
        <p:nvSpPr>
          <p:cNvPr id="30729" name="Rectangle 11"/>
          <p:cNvSpPr>
            <a:spLocks noChangeArrowheads="1"/>
          </p:cNvSpPr>
          <p:nvPr/>
        </p:nvSpPr>
        <p:spPr bwMode="auto">
          <a:xfrm>
            <a:off x="685800" y="914400"/>
            <a:ext cx="6934200" cy="457200"/>
          </a:xfrm>
          <a:prstGeom prst="rect">
            <a:avLst/>
          </a:prstGeom>
          <a:noFill/>
          <a:ln w="9525">
            <a:noFill/>
            <a:miter lim="800000"/>
            <a:headEnd/>
            <a:tailEnd/>
          </a:ln>
        </p:spPr>
        <p:txBody>
          <a:bodyPr lIns="92075" tIns="46038" rIns="92075" bIns="46038" anchor="ctr"/>
          <a:lstStyle/>
          <a:p>
            <a:pPr eaLnBrk="0" hangingPunct="0"/>
            <a:r>
              <a:rPr lang="en-US" sz="2800" b="1">
                <a:solidFill>
                  <a:schemeClr val="tx1"/>
                </a:solidFill>
              </a:rPr>
              <a:t>Components of a Media Plan</a:t>
            </a:r>
          </a:p>
        </p:txBody>
      </p:sp>
      <p:sp>
        <p:nvSpPr>
          <p:cNvPr id="30730" name="Rectangle 3"/>
          <p:cNvSpPr>
            <a:spLocks noGrp="1" noChangeArrowheads="1"/>
          </p:cNvSpPr>
          <p:nvPr>
            <p:ph type="body" idx="1"/>
          </p:nvPr>
        </p:nvSpPr>
        <p:spPr>
          <a:xfrm>
            <a:off x="1219200" y="2057400"/>
            <a:ext cx="7010400" cy="3581400"/>
          </a:xfrm>
        </p:spPr>
        <p:txBody>
          <a:bodyPr/>
          <a:lstStyle/>
          <a:p>
            <a:r>
              <a:rPr lang="en-US" sz="3600" smtClean="0"/>
              <a:t>Marketing analysis</a:t>
            </a:r>
          </a:p>
          <a:p>
            <a:r>
              <a:rPr lang="en-US" sz="3600" smtClean="0"/>
              <a:t>Advertising analysis</a:t>
            </a:r>
          </a:p>
          <a:p>
            <a:r>
              <a:rPr lang="en-US" sz="3600" smtClean="0"/>
              <a:t>Media strategy</a:t>
            </a:r>
          </a:p>
          <a:p>
            <a:r>
              <a:rPr lang="en-US" sz="3600" smtClean="0"/>
              <a:t>Media schedule</a:t>
            </a:r>
          </a:p>
          <a:p>
            <a:r>
              <a:rPr lang="en-US" sz="3600" smtClean="0"/>
              <a:t>Justification and summary</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p:txBody>
          <a:bodyPr/>
          <a:lstStyle/>
          <a:p>
            <a:pPr>
              <a:defRPr/>
            </a:pPr>
            <a:r>
              <a:rPr lang="en-US"/>
              <a:t>Copyright ©2014 by Pearson Education, Inc. All rights reserved. </a:t>
            </a:r>
          </a:p>
        </p:txBody>
      </p:sp>
      <p:sp>
        <p:nvSpPr>
          <p:cNvPr id="17411" name="Slide Number Placeholder 5"/>
          <p:cNvSpPr>
            <a:spLocks noGrp="1"/>
          </p:cNvSpPr>
          <p:nvPr>
            <p:ph type="sldNum" sz="quarter" idx="12"/>
          </p:nvPr>
        </p:nvSpPr>
        <p:spPr>
          <a:xfrm>
            <a:off x="7010400" y="6553200"/>
            <a:ext cx="1905000" cy="457200"/>
          </a:xfrm>
        </p:spPr>
        <p:txBody>
          <a:bodyPr/>
          <a:lstStyle/>
          <a:p>
            <a:pPr>
              <a:defRPr/>
            </a:pPr>
            <a:r>
              <a:rPr lang="en-US" smtClean="0"/>
              <a:t>8-</a:t>
            </a:r>
            <a:fld id="{0EB03508-38B4-48C6-B8D0-D96CEF3C49B5}" type="slidenum">
              <a:rPr lang="en-US" smtClean="0"/>
              <a:pPr>
                <a:defRPr/>
              </a:pPr>
              <a:t>9</a:t>
            </a:fld>
            <a:endParaRPr lang="en-US" smtClean="0"/>
          </a:p>
        </p:txBody>
      </p:sp>
      <p:sp>
        <p:nvSpPr>
          <p:cNvPr id="32771" name="Rectangle 2"/>
          <p:cNvSpPr>
            <a:spLocks noGrp="1" noChangeArrowheads="1"/>
          </p:cNvSpPr>
          <p:nvPr>
            <p:ph type="title"/>
          </p:nvPr>
        </p:nvSpPr>
        <p:spPr>
          <a:xfrm>
            <a:off x="762000" y="152400"/>
            <a:ext cx="8001000" cy="1143000"/>
          </a:xfrm>
        </p:spPr>
        <p:txBody>
          <a:bodyPr/>
          <a:lstStyle/>
          <a:p>
            <a:r>
              <a:rPr lang="en-US" smtClean="0">
                <a:solidFill>
                  <a:srgbClr val="7030A0"/>
                </a:solidFill>
              </a:rPr>
              <a:t>People Involved in Media Selection</a:t>
            </a:r>
          </a:p>
        </p:txBody>
      </p:sp>
      <p:sp>
        <p:nvSpPr>
          <p:cNvPr id="32772" name="Rectangle 6"/>
          <p:cNvSpPr>
            <a:spLocks noChangeArrowheads="1"/>
          </p:cNvSpPr>
          <p:nvPr/>
        </p:nvSpPr>
        <p:spPr bwMode="auto">
          <a:xfrm>
            <a:off x="1371600" y="1524000"/>
            <a:ext cx="1905000" cy="8382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a:t>Media Buyer</a:t>
            </a:r>
          </a:p>
        </p:txBody>
      </p:sp>
      <p:sp>
        <p:nvSpPr>
          <p:cNvPr id="32773" name="Rectangle 8"/>
          <p:cNvSpPr>
            <a:spLocks noChangeArrowheads="1"/>
          </p:cNvSpPr>
          <p:nvPr/>
        </p:nvSpPr>
        <p:spPr bwMode="auto">
          <a:xfrm>
            <a:off x="3048000" y="3048000"/>
            <a:ext cx="2286000" cy="8382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a:t>Media Planner</a:t>
            </a:r>
          </a:p>
        </p:txBody>
      </p:sp>
      <p:sp>
        <p:nvSpPr>
          <p:cNvPr id="32774" name="Rectangle 9"/>
          <p:cNvSpPr>
            <a:spLocks noChangeArrowheads="1"/>
          </p:cNvSpPr>
          <p:nvPr/>
        </p:nvSpPr>
        <p:spPr bwMode="auto">
          <a:xfrm>
            <a:off x="6629400" y="5181600"/>
            <a:ext cx="1905000" cy="8382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a:t>Client</a:t>
            </a:r>
          </a:p>
        </p:txBody>
      </p:sp>
      <p:sp>
        <p:nvSpPr>
          <p:cNvPr id="32775" name="Rectangle 10"/>
          <p:cNvSpPr>
            <a:spLocks noChangeArrowheads="1"/>
          </p:cNvSpPr>
          <p:nvPr/>
        </p:nvSpPr>
        <p:spPr bwMode="auto">
          <a:xfrm>
            <a:off x="3733800" y="4648200"/>
            <a:ext cx="1905000" cy="8382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a:t>Account</a:t>
            </a:r>
          </a:p>
          <a:p>
            <a:pPr algn="ctr" eaLnBrk="0" hangingPunct="0"/>
            <a:r>
              <a:rPr lang="en-US"/>
              <a:t>Executive</a:t>
            </a:r>
          </a:p>
        </p:txBody>
      </p:sp>
      <p:sp>
        <p:nvSpPr>
          <p:cNvPr id="32776" name="Rectangle 11"/>
          <p:cNvSpPr>
            <a:spLocks noChangeArrowheads="1"/>
          </p:cNvSpPr>
          <p:nvPr/>
        </p:nvSpPr>
        <p:spPr bwMode="auto">
          <a:xfrm>
            <a:off x="1143000" y="4648200"/>
            <a:ext cx="1905000" cy="8382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a:t>Creative</a:t>
            </a:r>
          </a:p>
        </p:txBody>
      </p:sp>
      <p:sp>
        <p:nvSpPr>
          <p:cNvPr id="32777" name="Line 12"/>
          <p:cNvSpPr>
            <a:spLocks noChangeShapeType="1"/>
          </p:cNvSpPr>
          <p:nvPr/>
        </p:nvSpPr>
        <p:spPr bwMode="auto">
          <a:xfrm>
            <a:off x="3276600" y="2362200"/>
            <a:ext cx="914400" cy="685800"/>
          </a:xfrm>
          <a:prstGeom prst="line">
            <a:avLst/>
          </a:prstGeom>
          <a:noFill/>
          <a:ln w="57150">
            <a:solidFill>
              <a:schemeClr val="hlink"/>
            </a:solidFill>
            <a:round/>
            <a:headEnd type="triangle" w="med" len="med"/>
            <a:tailEnd type="none" w="sm" len="sm"/>
          </a:ln>
        </p:spPr>
        <p:txBody>
          <a:bodyPr/>
          <a:lstStyle/>
          <a:p>
            <a:endParaRPr lang="en-US"/>
          </a:p>
        </p:txBody>
      </p:sp>
      <p:sp>
        <p:nvSpPr>
          <p:cNvPr id="32778" name="Line 13"/>
          <p:cNvSpPr>
            <a:spLocks noChangeShapeType="1"/>
          </p:cNvSpPr>
          <p:nvPr/>
        </p:nvSpPr>
        <p:spPr bwMode="auto">
          <a:xfrm flipH="1">
            <a:off x="3048000" y="3886200"/>
            <a:ext cx="1066800" cy="762000"/>
          </a:xfrm>
          <a:prstGeom prst="line">
            <a:avLst/>
          </a:prstGeom>
          <a:noFill/>
          <a:ln w="57150">
            <a:solidFill>
              <a:schemeClr val="tx1"/>
            </a:solidFill>
            <a:round/>
            <a:headEnd type="none" w="sm" len="sm"/>
            <a:tailEnd type="triangle" w="med" len="med"/>
          </a:ln>
        </p:spPr>
        <p:txBody>
          <a:bodyPr/>
          <a:lstStyle/>
          <a:p>
            <a:endParaRPr lang="en-US"/>
          </a:p>
        </p:txBody>
      </p:sp>
      <p:sp>
        <p:nvSpPr>
          <p:cNvPr id="32779" name="Line 14"/>
          <p:cNvSpPr>
            <a:spLocks noChangeShapeType="1"/>
          </p:cNvSpPr>
          <p:nvPr/>
        </p:nvSpPr>
        <p:spPr bwMode="auto">
          <a:xfrm>
            <a:off x="4419600" y="3886200"/>
            <a:ext cx="0" cy="762000"/>
          </a:xfrm>
          <a:prstGeom prst="line">
            <a:avLst/>
          </a:prstGeom>
          <a:noFill/>
          <a:ln w="57150">
            <a:solidFill>
              <a:schemeClr val="hlink"/>
            </a:solidFill>
            <a:round/>
            <a:headEnd type="none" w="sm" len="sm"/>
            <a:tailEnd type="triangle" w="med" len="med"/>
          </a:ln>
        </p:spPr>
        <p:txBody>
          <a:bodyPr/>
          <a:lstStyle/>
          <a:p>
            <a:endParaRPr lang="en-US"/>
          </a:p>
        </p:txBody>
      </p:sp>
      <p:sp>
        <p:nvSpPr>
          <p:cNvPr id="32780" name="Line 16"/>
          <p:cNvSpPr>
            <a:spLocks noChangeShapeType="1"/>
          </p:cNvSpPr>
          <p:nvPr/>
        </p:nvSpPr>
        <p:spPr bwMode="auto">
          <a:xfrm>
            <a:off x="5638800" y="5105400"/>
            <a:ext cx="990600" cy="533400"/>
          </a:xfrm>
          <a:prstGeom prst="line">
            <a:avLst/>
          </a:prstGeom>
          <a:noFill/>
          <a:ln w="57150">
            <a:solidFill>
              <a:schemeClr val="tx1"/>
            </a:solidFill>
            <a:round/>
            <a:headEnd type="none" w="sm" len="sm"/>
            <a:tailEnd type="triangle" w="med" len="med"/>
          </a:ln>
        </p:spPr>
        <p:txBody>
          <a:bodyPr/>
          <a:lstStyle/>
          <a:p>
            <a:endParaRPr lang="en-US"/>
          </a:p>
        </p:txBody>
      </p:sp>
      <p:sp>
        <p:nvSpPr>
          <p:cNvPr id="32781" name="Line 17"/>
          <p:cNvSpPr>
            <a:spLocks noChangeShapeType="1"/>
          </p:cNvSpPr>
          <p:nvPr/>
        </p:nvSpPr>
        <p:spPr bwMode="auto">
          <a:xfrm>
            <a:off x="3048000" y="5105400"/>
            <a:ext cx="685800" cy="0"/>
          </a:xfrm>
          <a:prstGeom prst="line">
            <a:avLst/>
          </a:prstGeom>
          <a:noFill/>
          <a:ln w="57150">
            <a:solidFill>
              <a:schemeClr val="tx1"/>
            </a:solidFill>
            <a:round/>
            <a:headEnd type="triangle" w="med" len="med"/>
            <a:tailEnd type="triangle" w="med" len="med"/>
          </a:ln>
        </p:spPr>
        <p:txBody>
          <a:bodyPr/>
          <a:lstStyle/>
          <a:p>
            <a:endParaRPr lang="en-US"/>
          </a:p>
        </p:txBody>
      </p:sp>
      <p:sp>
        <p:nvSpPr>
          <p:cNvPr id="32782" name="Rectangle 18"/>
          <p:cNvSpPr>
            <a:spLocks noChangeArrowheads="1"/>
          </p:cNvSpPr>
          <p:nvPr/>
        </p:nvSpPr>
        <p:spPr bwMode="auto">
          <a:xfrm>
            <a:off x="8839200" y="-457200"/>
            <a:ext cx="304800" cy="73152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32783" name="Rectangle 19"/>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32784" name="Rectangle 20"/>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32785" name="Rectangle 10"/>
          <p:cNvSpPr>
            <a:spLocks noChangeArrowheads="1"/>
          </p:cNvSpPr>
          <p:nvPr/>
        </p:nvSpPr>
        <p:spPr bwMode="auto">
          <a:xfrm>
            <a:off x="6629400" y="3962400"/>
            <a:ext cx="1905000" cy="8382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a:t>Account</a:t>
            </a:r>
          </a:p>
          <a:p>
            <a:pPr algn="ctr" eaLnBrk="0" hangingPunct="0"/>
            <a:r>
              <a:rPr lang="en-US"/>
              <a:t>Planner</a:t>
            </a:r>
          </a:p>
        </p:txBody>
      </p:sp>
      <p:sp>
        <p:nvSpPr>
          <p:cNvPr id="32786" name="Line 13"/>
          <p:cNvSpPr>
            <a:spLocks noChangeShapeType="1"/>
          </p:cNvSpPr>
          <p:nvPr/>
        </p:nvSpPr>
        <p:spPr bwMode="auto">
          <a:xfrm>
            <a:off x="4953000" y="3886200"/>
            <a:ext cx="1676400" cy="533400"/>
          </a:xfrm>
          <a:prstGeom prst="line">
            <a:avLst/>
          </a:prstGeom>
          <a:noFill/>
          <a:ln w="57150">
            <a:solidFill>
              <a:schemeClr val="tx1"/>
            </a:solidFill>
            <a:round/>
            <a:headEnd type="none" w="sm" len="sm"/>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oaring">
  <a:themeElements>
    <a:clrScheme name="">
      <a:dk1>
        <a:srgbClr val="000000"/>
      </a:dk1>
      <a:lt1>
        <a:srgbClr val="0000FF"/>
      </a:lt1>
      <a:dk2>
        <a:srgbClr val="000066"/>
      </a:dk2>
      <a:lt2>
        <a:srgbClr val="000000"/>
      </a:lt2>
      <a:accent1>
        <a:srgbClr val="00FFFF"/>
      </a:accent1>
      <a:accent2>
        <a:srgbClr val="FFFF00"/>
      </a:accent2>
      <a:accent3>
        <a:srgbClr val="AAAAFF"/>
      </a:accent3>
      <a:accent4>
        <a:srgbClr val="000000"/>
      </a:accent4>
      <a:accent5>
        <a:srgbClr val="AAFFFF"/>
      </a:accent5>
      <a:accent6>
        <a:srgbClr val="E7E700"/>
      </a:accent6>
      <a:hlink>
        <a:srgbClr val="FF0033"/>
      </a:hlink>
      <a:folHlink>
        <a:srgbClr val="3366FF"/>
      </a:folHlink>
    </a:clrScheme>
    <a:fontScheme name="Soar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hlink"/>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hlink"/>
            </a:solidFill>
            <a:effectLst/>
            <a:latin typeface="Arial" pitchFamily="34"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6B4128-FCAD-4B1D-A85B-5A1965B17518}"/>
</file>

<file path=customXml/itemProps2.xml><?xml version="1.0" encoding="utf-8"?>
<ds:datastoreItem xmlns:ds="http://schemas.openxmlformats.org/officeDocument/2006/customXml" ds:itemID="{D6A6EC08-CAE7-4071-88FD-BBD1BD6D6389}"/>
</file>

<file path=customXml/itemProps3.xml><?xml version="1.0" encoding="utf-8"?>
<ds:datastoreItem xmlns:ds="http://schemas.openxmlformats.org/officeDocument/2006/customXml" ds:itemID="{1E7BA8EB-6326-43ED-95EC-19A0AC1D3AFB}"/>
</file>

<file path=docProps/app.xml><?xml version="1.0" encoding="utf-8"?>
<Properties xmlns="http://schemas.openxmlformats.org/officeDocument/2006/extended-properties" xmlns:vt="http://schemas.openxmlformats.org/officeDocument/2006/docPropsVTypes">
  <Template>C:\MSOffice\Templates\Presentation Designs\Soaring.pot</Template>
  <TotalTime>1898</TotalTime>
  <Words>6407</Words>
  <Application>Microsoft Office PowerPoint</Application>
  <PresentationFormat>On-screen Show (4:3)</PresentationFormat>
  <Paragraphs>675</Paragraphs>
  <Slides>49</Slides>
  <Notes>49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Soaring</vt:lpstr>
      <vt:lpstr>Chart</vt:lpstr>
      <vt:lpstr>Slide 1</vt:lpstr>
      <vt:lpstr>GoDaddy.com Super Bowl Buzz</vt:lpstr>
      <vt:lpstr>Chapter Objectives</vt:lpstr>
      <vt:lpstr>Chapter Overview</vt:lpstr>
      <vt:lpstr>Media Strategy</vt:lpstr>
      <vt:lpstr>Media Planning</vt:lpstr>
      <vt:lpstr>Slide 7</vt:lpstr>
      <vt:lpstr>Slide 8</vt:lpstr>
      <vt:lpstr>People Involved in Media Selection</vt:lpstr>
      <vt:lpstr>Media Planner</vt:lpstr>
      <vt:lpstr>Media Planner</vt:lpstr>
      <vt:lpstr>Media Buyers</vt:lpstr>
      <vt:lpstr>Advertising Terminology</vt:lpstr>
      <vt:lpstr>Advertising Terminology</vt:lpstr>
      <vt:lpstr>Slide 15</vt:lpstr>
      <vt:lpstr>Slide 16</vt:lpstr>
      <vt:lpstr>Achieving Advertising Objectives</vt:lpstr>
      <vt:lpstr>Achieving Advertising Objectives</vt:lpstr>
      <vt:lpstr>Achieving Advertising Objectives</vt:lpstr>
      <vt:lpstr>Television Table 9.2</vt:lpstr>
      <vt:lpstr>Television Table 9.2</vt:lpstr>
      <vt:lpstr>Nielsen Ratings</vt:lpstr>
      <vt:lpstr>C3 Ratings</vt:lpstr>
      <vt:lpstr>Television Table 9.2</vt:lpstr>
      <vt:lpstr>Ratings Provider</vt:lpstr>
      <vt:lpstr>Television</vt:lpstr>
      <vt:lpstr>Social Media and Television</vt:lpstr>
      <vt:lpstr>YouTube and Television</vt:lpstr>
      <vt:lpstr>Super Bowl Advertising</vt:lpstr>
      <vt:lpstr>Slide 30</vt:lpstr>
      <vt:lpstr>Slide 31</vt:lpstr>
      <vt:lpstr>Slide 32</vt:lpstr>
      <vt:lpstr>Slide 33</vt:lpstr>
      <vt:lpstr>Slide 34</vt:lpstr>
      <vt:lpstr>Slide 35</vt:lpstr>
      <vt:lpstr>Slide 36</vt:lpstr>
      <vt:lpstr>Slide 37</vt:lpstr>
      <vt:lpstr>Media Mix</vt:lpstr>
      <vt:lpstr>Slide 39</vt:lpstr>
      <vt:lpstr>Slide 40</vt:lpstr>
      <vt:lpstr>Media Selection in B-to-B Markets</vt:lpstr>
      <vt:lpstr>Slide 42</vt:lpstr>
      <vt:lpstr>International Implications</vt:lpstr>
      <vt:lpstr>Ouachita Independent Bank (Part 8)</vt:lpstr>
      <vt:lpstr>Ouachita Independent Bank (Part 8)</vt:lpstr>
      <vt:lpstr>Ouachita Independent Bank (Part 8)</vt:lpstr>
      <vt:lpstr>Ouachita Independent Bank (Part 8)</vt:lpstr>
      <vt:lpstr>Ouachita Independent Bank (Part 8)</vt:lpstr>
      <vt:lpstr>Integrated Campaigns in Action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 8-1 Factors Affecting the Media Plan</dc:title>
  <dc:creator>Kenneth E. Clow</dc:creator>
  <cp:lastModifiedBy>Hala</cp:lastModifiedBy>
  <cp:revision>286</cp:revision>
  <cp:lastPrinted>1999-12-29T01:34:03Z</cp:lastPrinted>
  <dcterms:created xsi:type="dcterms:W3CDTF">1999-10-31T20:50:26Z</dcterms:created>
  <dcterms:modified xsi:type="dcterms:W3CDTF">2015-12-13T09:10:14Z</dcterms:modified>
</cp:coreProperties>
</file>