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15.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notesSlides/notesSlide43.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3" r:id="rId2"/>
    <p:sldId id="266" r:id="rId3"/>
    <p:sldId id="308" r:id="rId4"/>
    <p:sldId id="309" r:id="rId5"/>
    <p:sldId id="294" r:id="rId6"/>
    <p:sldId id="261" r:id="rId7"/>
    <p:sldId id="265" r:id="rId8"/>
    <p:sldId id="310" r:id="rId9"/>
    <p:sldId id="268" r:id="rId10"/>
    <p:sldId id="312" r:id="rId11"/>
    <p:sldId id="304" r:id="rId12"/>
    <p:sldId id="314" r:id="rId13"/>
    <p:sldId id="315" r:id="rId14"/>
    <p:sldId id="267" r:id="rId15"/>
    <p:sldId id="316" r:id="rId16"/>
    <p:sldId id="262" r:id="rId17"/>
    <p:sldId id="317" r:id="rId18"/>
    <p:sldId id="270" r:id="rId19"/>
    <p:sldId id="318" r:id="rId20"/>
    <p:sldId id="256" r:id="rId21"/>
    <p:sldId id="298" r:id="rId22"/>
    <p:sldId id="319" r:id="rId23"/>
    <p:sldId id="271" r:id="rId24"/>
    <p:sldId id="320" r:id="rId25"/>
    <p:sldId id="321" r:id="rId26"/>
    <p:sldId id="322" r:id="rId27"/>
    <p:sldId id="323" r:id="rId28"/>
    <p:sldId id="324" r:id="rId29"/>
    <p:sldId id="300" r:id="rId30"/>
    <p:sldId id="325" r:id="rId31"/>
    <p:sldId id="273" r:id="rId32"/>
    <p:sldId id="281" r:id="rId33"/>
    <p:sldId id="282" r:id="rId34"/>
    <p:sldId id="283" r:id="rId35"/>
    <p:sldId id="306" r:id="rId36"/>
    <p:sldId id="284" r:id="rId37"/>
    <p:sldId id="326" r:id="rId38"/>
    <p:sldId id="279" r:id="rId39"/>
    <p:sldId id="274" r:id="rId40"/>
    <p:sldId id="327" r:id="rId41"/>
    <p:sldId id="328" r:id="rId42"/>
    <p:sldId id="331" r:id="rId43"/>
    <p:sldId id="332" r:id="rId44"/>
    <p:sldId id="329" r:id="rId45"/>
    <p:sldId id="330" r:id="rId46"/>
  </p:sldIdLst>
  <p:sldSz cx="9144000" cy="6858000" type="screen4x3"/>
  <p:notesSz cx="6858000" cy="9028113"/>
  <p:defaultTextStyle>
    <a:defPPr>
      <a:defRPr lang="en-US"/>
    </a:defPPr>
    <a:lvl1pPr algn="l" rtl="0" fontAlgn="base">
      <a:spcBef>
        <a:spcPct val="0"/>
      </a:spcBef>
      <a:spcAft>
        <a:spcPct val="0"/>
      </a:spcAft>
      <a:defRPr sz="3200" kern="1200">
        <a:solidFill>
          <a:schemeClr val="bg1"/>
        </a:solidFill>
        <a:latin typeface="Arial" charset="0"/>
        <a:ea typeface="+mn-ea"/>
        <a:cs typeface="Arial" charset="0"/>
      </a:defRPr>
    </a:lvl1pPr>
    <a:lvl2pPr marL="457200" algn="l" rtl="0" fontAlgn="base">
      <a:spcBef>
        <a:spcPct val="0"/>
      </a:spcBef>
      <a:spcAft>
        <a:spcPct val="0"/>
      </a:spcAft>
      <a:defRPr sz="3200" kern="1200">
        <a:solidFill>
          <a:schemeClr val="bg1"/>
        </a:solidFill>
        <a:latin typeface="Arial" charset="0"/>
        <a:ea typeface="+mn-ea"/>
        <a:cs typeface="Arial" charset="0"/>
      </a:defRPr>
    </a:lvl2pPr>
    <a:lvl3pPr marL="914400" algn="l" rtl="0" fontAlgn="base">
      <a:spcBef>
        <a:spcPct val="0"/>
      </a:spcBef>
      <a:spcAft>
        <a:spcPct val="0"/>
      </a:spcAft>
      <a:defRPr sz="3200" kern="1200">
        <a:solidFill>
          <a:schemeClr val="bg1"/>
        </a:solidFill>
        <a:latin typeface="Arial" charset="0"/>
        <a:ea typeface="+mn-ea"/>
        <a:cs typeface="Arial" charset="0"/>
      </a:defRPr>
    </a:lvl3pPr>
    <a:lvl4pPr marL="1371600" algn="l" rtl="0" fontAlgn="base">
      <a:spcBef>
        <a:spcPct val="0"/>
      </a:spcBef>
      <a:spcAft>
        <a:spcPct val="0"/>
      </a:spcAft>
      <a:defRPr sz="3200" kern="1200">
        <a:solidFill>
          <a:schemeClr val="bg1"/>
        </a:solidFill>
        <a:latin typeface="Arial" charset="0"/>
        <a:ea typeface="+mn-ea"/>
        <a:cs typeface="Arial" charset="0"/>
      </a:defRPr>
    </a:lvl4pPr>
    <a:lvl5pPr marL="1828800" algn="l" rtl="0" fontAlgn="base">
      <a:spcBef>
        <a:spcPct val="0"/>
      </a:spcBef>
      <a:spcAft>
        <a:spcPct val="0"/>
      </a:spcAft>
      <a:defRPr sz="3200" kern="1200">
        <a:solidFill>
          <a:schemeClr val="bg1"/>
        </a:solidFill>
        <a:latin typeface="Arial" charset="0"/>
        <a:ea typeface="+mn-ea"/>
        <a:cs typeface="Arial" charset="0"/>
      </a:defRPr>
    </a:lvl5pPr>
    <a:lvl6pPr marL="2286000" algn="l" defTabSz="914400" rtl="0" eaLnBrk="1" latinLnBrk="0" hangingPunct="1">
      <a:defRPr sz="3200" kern="1200">
        <a:solidFill>
          <a:schemeClr val="bg1"/>
        </a:solidFill>
        <a:latin typeface="Arial" charset="0"/>
        <a:ea typeface="+mn-ea"/>
        <a:cs typeface="Arial" charset="0"/>
      </a:defRPr>
    </a:lvl6pPr>
    <a:lvl7pPr marL="2743200" algn="l" defTabSz="914400" rtl="0" eaLnBrk="1" latinLnBrk="0" hangingPunct="1">
      <a:defRPr sz="3200" kern="1200">
        <a:solidFill>
          <a:schemeClr val="bg1"/>
        </a:solidFill>
        <a:latin typeface="Arial" charset="0"/>
        <a:ea typeface="+mn-ea"/>
        <a:cs typeface="Arial" charset="0"/>
      </a:defRPr>
    </a:lvl7pPr>
    <a:lvl8pPr marL="3200400" algn="l" defTabSz="914400" rtl="0" eaLnBrk="1" latinLnBrk="0" hangingPunct="1">
      <a:defRPr sz="3200" kern="1200">
        <a:solidFill>
          <a:schemeClr val="bg1"/>
        </a:solidFill>
        <a:latin typeface="Arial" charset="0"/>
        <a:ea typeface="+mn-ea"/>
        <a:cs typeface="Arial" charset="0"/>
      </a:defRPr>
    </a:lvl8pPr>
    <a:lvl9pPr marL="3657600" algn="l" defTabSz="914400" rtl="0" eaLnBrk="1" latinLnBrk="0" hangingPunct="1">
      <a:defRPr sz="3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66"/>
    <a:srgbClr val="FFFF99"/>
    <a:srgbClr val="FFCC66"/>
    <a:srgbClr val="FFFF66"/>
    <a:srgbClr val="FF9933"/>
    <a:srgbClr val="FFCC00"/>
    <a:srgbClr val="99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89927" autoAdjust="0"/>
  </p:normalViewPr>
  <p:slideViewPr>
    <p:cSldViewPr>
      <p:cViewPr>
        <p:scale>
          <a:sx n="80" d="100"/>
          <a:sy n="80" d="100"/>
        </p:scale>
        <p:origin x="-120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28"/>
    </p:cViewPr>
  </p:sorterViewPr>
  <p:notesViewPr>
    <p:cSldViewPr>
      <p:cViewPr varScale="1">
        <p:scale>
          <a:sx n="39" d="100"/>
          <a:sy n="39" d="100"/>
        </p:scale>
        <p:origin x="-1566" y="-120"/>
      </p:cViewPr>
      <p:guideLst>
        <p:guide orient="horz" pos="2843"/>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en\Documents\Textbooks\IMC%20Text%205e\Artwork\IMC%205e%20Chapter%205%20Graphic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Sheet1!$B$5</c:f>
              <c:strCache>
                <c:ptCount val="1"/>
                <c:pt idx="0">
                  <c:v>Ad Budget</c:v>
                </c:pt>
              </c:strCache>
            </c:strRef>
          </c:tx>
          <c:dLbls>
            <c:txPr>
              <a:bodyPr/>
              <a:lstStyle/>
              <a:p>
                <a:pPr>
                  <a:defRPr sz="1100" b="1">
                    <a:solidFill>
                      <a:srgbClr val="0070C0"/>
                    </a:solidFill>
                  </a:defRPr>
                </a:pPr>
                <a:endParaRPr lang="en-US"/>
              </a:p>
            </c:txPr>
            <c:dLblPos val="outEnd"/>
            <c:showVal val="1"/>
          </c:dLbls>
          <c:cat>
            <c:strRef>
              <c:f>Sheet1!$A$6:$A$11</c:f>
              <c:strCache>
                <c:ptCount val="6"/>
                <c:pt idx="0">
                  <c:v>Coca-Cola</c:v>
                </c:pt>
                <c:pt idx="1">
                  <c:v>Colgate-Palmolive</c:v>
                </c:pt>
                <c:pt idx="2">
                  <c:v>Ford</c:v>
                </c:pt>
                <c:pt idx="3">
                  <c:v>Mattel</c:v>
                </c:pt>
                <c:pt idx="4">
                  <c:v>McDonald's</c:v>
                </c:pt>
                <c:pt idx="5">
                  <c:v>Procter &amp; Gamble</c:v>
                </c:pt>
              </c:strCache>
            </c:strRef>
          </c:cat>
          <c:val>
            <c:numRef>
              <c:f>Sheet1!$B$6:$B$11</c:f>
              <c:numCache>
                <c:formatCode>0.0%</c:formatCode>
                <c:ptCount val="6"/>
                <c:pt idx="0">
                  <c:v>0.83500000000000063</c:v>
                </c:pt>
                <c:pt idx="1">
                  <c:v>0.85600000000000065</c:v>
                </c:pt>
                <c:pt idx="2">
                  <c:v>0.58700000000000052</c:v>
                </c:pt>
                <c:pt idx="3">
                  <c:v>0.58800000000000052</c:v>
                </c:pt>
                <c:pt idx="4">
                  <c:v>0.58600000000000052</c:v>
                </c:pt>
                <c:pt idx="5">
                  <c:v>0.65400000000000413</c:v>
                </c:pt>
              </c:numCache>
            </c:numRef>
          </c:val>
        </c:ser>
        <c:ser>
          <c:idx val="1"/>
          <c:order val="1"/>
          <c:tx>
            <c:strRef>
              <c:f>Sheet1!$C$5</c:f>
              <c:strCache>
                <c:ptCount val="1"/>
                <c:pt idx="0">
                  <c:v>Revenue</c:v>
                </c:pt>
              </c:strCache>
            </c:strRef>
          </c:tx>
          <c:dLbls>
            <c:dLbl>
              <c:idx val="0"/>
              <c:layout>
                <c:manualLayout>
                  <c:x val="3.4320034320034338E-3"/>
                  <c:y val="0"/>
                </c:manualLayout>
              </c:layout>
              <c:dLblPos val="outEnd"/>
              <c:showVal val="1"/>
            </c:dLbl>
            <c:dLbl>
              <c:idx val="1"/>
              <c:layout>
                <c:manualLayout>
                  <c:x val="6.8640068640068675E-3"/>
                  <c:y val="0"/>
                </c:manualLayout>
              </c:layout>
              <c:dLblPos val="outEnd"/>
              <c:showVal val="1"/>
            </c:dLbl>
            <c:dLbl>
              <c:idx val="2"/>
              <c:layout>
                <c:manualLayout>
                  <c:x val="1.0296010296010379E-2"/>
                  <c:y val="0"/>
                </c:manualLayout>
              </c:layout>
              <c:dLblPos val="outEnd"/>
              <c:showVal val="1"/>
            </c:dLbl>
            <c:dLbl>
              <c:idx val="3"/>
              <c:layout>
                <c:manualLayout>
                  <c:x val="1.3728013728013761E-2"/>
                  <c:y val="-4.3728375784255431E-17"/>
                </c:manualLayout>
              </c:layout>
              <c:dLblPos val="outEnd"/>
              <c:showVal val="1"/>
            </c:dLbl>
            <c:dLbl>
              <c:idx val="5"/>
              <c:layout>
                <c:manualLayout>
                  <c:x val="1.201201201201214E-2"/>
                  <c:y val="0"/>
                </c:manualLayout>
              </c:layout>
              <c:dLblPos val="outEnd"/>
              <c:showVal val="1"/>
            </c:dLbl>
            <c:txPr>
              <a:bodyPr/>
              <a:lstStyle/>
              <a:p>
                <a:pPr>
                  <a:defRPr sz="1100" b="1">
                    <a:solidFill>
                      <a:srgbClr val="FF0000"/>
                    </a:solidFill>
                  </a:defRPr>
                </a:pPr>
                <a:endParaRPr lang="en-US"/>
              </a:p>
            </c:txPr>
            <c:dLblPos val="outEnd"/>
            <c:showVal val="1"/>
          </c:dLbls>
          <c:cat>
            <c:strRef>
              <c:f>Sheet1!$A$6:$A$11</c:f>
              <c:strCache>
                <c:ptCount val="6"/>
                <c:pt idx="0">
                  <c:v>Coca-Cola</c:v>
                </c:pt>
                <c:pt idx="1">
                  <c:v>Colgate-Palmolive</c:v>
                </c:pt>
                <c:pt idx="2">
                  <c:v>Ford</c:v>
                </c:pt>
                <c:pt idx="3">
                  <c:v>Mattel</c:v>
                </c:pt>
                <c:pt idx="4">
                  <c:v>McDonald's</c:v>
                </c:pt>
                <c:pt idx="5">
                  <c:v>Procter &amp; Gamble</c:v>
                </c:pt>
              </c:strCache>
            </c:strRef>
          </c:cat>
          <c:val>
            <c:numRef>
              <c:f>Sheet1!$C$6:$C$11</c:f>
              <c:numCache>
                <c:formatCode>0.0%</c:formatCode>
                <c:ptCount val="6"/>
                <c:pt idx="0">
                  <c:v>0.74900000000000322</c:v>
                </c:pt>
                <c:pt idx="1">
                  <c:v>0.76700000000000368</c:v>
                </c:pt>
                <c:pt idx="2">
                  <c:v>0.58700000000000052</c:v>
                </c:pt>
                <c:pt idx="3">
                  <c:v>0.48800000000000032</c:v>
                </c:pt>
                <c:pt idx="4">
                  <c:v>0.65700000000000414</c:v>
                </c:pt>
                <c:pt idx="5">
                  <c:v>0.60700000000000065</c:v>
                </c:pt>
              </c:numCache>
            </c:numRef>
          </c:val>
        </c:ser>
        <c:dLbls>
          <c:showVal val="1"/>
        </c:dLbls>
        <c:axId val="39909632"/>
        <c:axId val="39936000"/>
      </c:barChart>
      <c:catAx>
        <c:axId val="39909632"/>
        <c:scaling>
          <c:orientation val="minMax"/>
        </c:scaling>
        <c:axPos val="b"/>
        <c:tickLblPos val="nextTo"/>
        <c:crossAx val="39936000"/>
        <c:crosses val="autoZero"/>
        <c:auto val="1"/>
        <c:lblAlgn val="ctr"/>
        <c:lblOffset val="100"/>
      </c:catAx>
      <c:valAx>
        <c:axId val="39936000"/>
        <c:scaling>
          <c:orientation val="minMax"/>
        </c:scaling>
        <c:axPos val="l"/>
        <c:majorGridlines/>
        <c:numFmt formatCode="0.0%" sourceLinked="1"/>
        <c:tickLblPos val="nextTo"/>
        <c:crossAx val="39909632"/>
        <c:crosses val="autoZero"/>
        <c:crossBetween val="between"/>
      </c:valAx>
    </c:plotArea>
    <c:legend>
      <c:legendPos val="b"/>
    </c:legend>
    <c:plotVisOnly val="1"/>
    <c:dispBlanksAs val="gap"/>
  </c:chart>
  <c:spPr>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solidFill>
                  <a:schemeClr val="tx1"/>
                </a:solidFill>
                <a:latin typeface="Arial" pitchFamily="34" charset="0"/>
                <a:cs typeface="+mn-cs"/>
              </a:defRPr>
            </a:lvl1pPr>
          </a:lstStyle>
          <a:p>
            <a:pPr>
              <a:defRPr/>
            </a:pPr>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solidFill>
                  <a:schemeClr val="tx1"/>
                </a:solidFill>
                <a:latin typeface="Arial" pitchFamily="34" charset="0"/>
                <a:cs typeface="+mn-cs"/>
              </a:defRPr>
            </a:lvl1pPr>
          </a:lstStyle>
          <a:p>
            <a:pPr>
              <a:defRPr/>
            </a:pPr>
            <a:endParaRPr lang="en-US"/>
          </a:p>
        </p:txBody>
      </p:sp>
      <p:sp>
        <p:nvSpPr>
          <p:cNvPr id="10244" name="Rectangle 4"/>
          <p:cNvSpPr>
            <a:spLocks noGrp="1" noChangeArrowheads="1"/>
          </p:cNvSpPr>
          <p:nvPr>
            <p:ph type="ftr" sz="quarter" idx="2"/>
          </p:nvPr>
        </p:nvSpPr>
        <p:spPr bwMode="auto">
          <a:xfrm>
            <a:off x="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solidFill>
                  <a:schemeClr val="tx1"/>
                </a:solidFill>
                <a:latin typeface="Arial" pitchFamily="34" charset="0"/>
                <a:cs typeface="+mn-cs"/>
              </a:defRPr>
            </a:lvl1pPr>
          </a:lstStyle>
          <a:p>
            <a:pPr>
              <a:defRPr/>
            </a:pPr>
            <a:endParaRPr lang="en-US"/>
          </a:p>
        </p:txBody>
      </p:sp>
      <p:sp>
        <p:nvSpPr>
          <p:cNvPr id="10245" name="Rectangle 5"/>
          <p:cNvSpPr>
            <a:spLocks noGrp="1" noChangeArrowheads="1"/>
          </p:cNvSpPr>
          <p:nvPr>
            <p:ph type="sldNum" sz="quarter" idx="3"/>
          </p:nvPr>
        </p:nvSpPr>
        <p:spPr bwMode="auto">
          <a:xfrm>
            <a:off x="3886200" y="8610600"/>
            <a:ext cx="29718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pitchFamily="34" charset="0"/>
                <a:cs typeface="+mn-cs"/>
              </a:defRPr>
            </a:lvl1pPr>
          </a:lstStyle>
          <a:p>
            <a:pPr>
              <a:defRPr/>
            </a:pPr>
            <a:fld id="{F56709E3-8EAB-44F8-AC5F-88C0D109E94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1174750" y="677863"/>
            <a:ext cx="4513263" cy="3384550"/>
          </a:xfrm>
          <a:prstGeom prst="rect">
            <a:avLst/>
          </a:prstGeom>
          <a:noFill/>
          <a:ln>
            <a:solidFill>
              <a:srgbClr val="000000"/>
            </a:solidFill>
            <a:miter lim="800000"/>
            <a:headEnd/>
            <a:tailEnd/>
          </a:ln>
        </p:spPr>
      </p:sp>
      <p:sp>
        <p:nvSpPr>
          <p:cNvPr id="17410"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Advertising is still an important component of most integrated marketing communications plans. This chapter addresses issues involved in managing the advertising component of the IMC plan.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584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Companies have to decide whether they will do the advertising work in-house or obtain an outside advertising agency. Each has advantages. With an in-house staff, normally costs are lower. It is easier to ensure a consistent brand message across campaigns and across various products within the company. In-house staff has a better understanding of the product and the mission of the company. They usually will work closer with the CEO. With in-house, from creative to production is normally faster since the company has direct control of the employees. There is also a lower turnover in the creative team, which provides greater consistency across campaigns. Outside agencies offer some advantages. Costs may be lower if the in-house team lacks the expertise and a lot of time and effort is wasted in doing the work. Outside agencies have greater expertise and an outsider’s perspective. Both can be extremely valuable in generating fresh ideas and creating effective campaigns. With agencies, firms may have access to some of the top talent. While it may cost more to use an agency, the superior work produced is normally worth the price.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Costs are a major consideration in selecting an outside agency. The size of the account should match the size of the agency. Smaller accounts may be lost with a large agency and a large account would overwhelm a small agency. The 75-15-10 is a good guide to use. When looking at the total cost of an advertising campaign, 75% of the money should be spent on media buys, 15% on creative work by the agency, and 10% on production of the ads.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Crowdsourcing is a recent alternative to choosing an advertising agency. Crowdsourcing involves seeking ideas from the public and even videos of ad productions. Two companies that have successfully used crowdsourcing are Harley Davidson and Doritos. Unilever used it for their meat snack product, Peparami. Doritos has used in the Super Bowl. While it would appear the costs would be much lower, it is not. Most crowdsourcing involves a contest and a Web site. Then the entries have to be judged, and in most cases the ad is professionally produced once the idea has been selected. But, the advantages of crowdsourcing is that it gets consumers involved and it often will generate buzz among individuals as the entries are posted and passed along to other people.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Advertising agencies come in all sizes and shapes. They range from boutiques that offer only one type of service or serve one type of client to full-service agencies that offer the full spectrum of services. Advertising agencies will often provide other marketing services. Media services companies provide media planning and media buying services. Direct  marketing agencies work with all types of direct response marketing campaigns. Some agencies specialize in consumer or trade promotions, or even focus on a specific type of promotion, such as couponing. Public relations firms handle both positive and negative publicity events. A growing number of agencies handle only online or social media.</a:t>
            </a:r>
          </a:p>
          <a:p>
            <a:endParaRPr lang="en-US" smtClean="0">
              <a:latin typeface="Arial" charset="0"/>
            </a:endParaRPr>
          </a:p>
          <a:p>
            <a:r>
              <a:rPr lang="en-US" smtClean="0">
                <a:latin typeface="Arial" charset="0"/>
              </a:rPr>
              <a:t>A recent phenomenon that has occurred is the whole-egg theory, first mentioned by Young &amp; Rubicam Agency. The idea of the whole-egg is that an advertising agency should provide full marketing services for a company and assist in integrating every aspect of the company’s marketing effort.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403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Choosing an agency requires time and effort. While companies can shortcut the process, such an approach often results in the best agency not being hired. The first step is to select goals. Then the company should decide on a process and criteria before contacting any agencies. Once proposals have been received, the list can be narrowed down to 2 or 3 viable agencies. A creative pitch is then requested from each of the agencies to determine the best choice.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60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Goal setting should occur before contacting any agencies. Doing so will prevent any biases towards a particular agency. Also, the goals provide direction. It will help the company understand what it wants from an agency and where the company wants to go.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second step in the process is setting the evaluation criteria. Again, this should be done prior to talking to any agencies. As has already been discussed, size of the agency is important. The agency should have experience in the industry, but not be representing a direct competitor. This would be a conflict of interest. Creative reputation and capabilities should be considered since the primary role of the agency is to generate creative ideas. The product and media purchasing capabilities are not essential. Some agencies do this, others use subsidiaries or contract it out to boutique shops. Client retention rates may be important, but with the turnover among agencies today, it is has lost a lot of importance. Personal chemistry is important because individuals from the two companies must work together and generate ideas that will move the brand forward and accomplish objectives that have been set.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Once the list has been narrowed down to 2 or 3, it is time to ask for a creative pitch (or shootout). Agencies are given a specific problem to address. Creative pitches are expensive for agencies, so companies need to be serious about an agency if it requests a pitch. From the creative pitches, the company should select the agency that offers the best plan.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In the advertising agency, there are some key individuals. The account executive is the liaison between the company and the agency. They are to represent the client within the agency. Account planners are the voice of the consumer and assist in overall planning and strategic direction of the campaign. Their role is to see the total picture. The creative director is responsible for the creative aspect of the campaign and works with the agency’s creative staff. The traffic manager’s role is to manage the campaign scheduling to ensure the campaign is finished on time. With multiple components, as was in the Oscar Mayer campaign, it means juggling numerous deadlines and people’s schedules. Media buyers and planners are involved in the selection and purchase of media.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427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Quality communications between the client and advertising agency is critically important. A survey of senior executives at marketing and advertising agencies indicated good communication is not always present. The survey found that about 30% of the staff’s time was wasted or used ineffectively due to poor communications. About 75% of the agencies went through significant changes in direction with clients. Agencies often deal with multiple people, and it is not unusual that each person wants something different, or to even go in a different direction. Clients want good value and results from advertising agencies, but often don’t spend quality time with agencies to ensure it happens. One way agencies can assist in the process is through periodic stewardship reports.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94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Richards Group is the largest independent advertising agency in the United States. It is located in Dallas, Texas, has 650 employees, and does about $1 billion in annual billings. Some of their larger clients include Chick-fil-A, Motel 6, Bridgestone, and The Home Depot. The company was founded by Stan Richards, who still maintains leadership of the company. When asked about his approach to the advertising business, he stated “We sell the truth.” Instead of placing similar staff together, he co-mingles disciplines. He believes it is very important to be next to someone that works in a different aspect of advertising. The company has “interdisciplinary villages” that are composed of creatives, account people, media people, research staff, and others. This allows for a team approach rather than a silo effect. When hired by a client, Richards states their first goal is to develop strategic plans with the client. Without strategy, advertising will not be effective.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563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Advertising campaign management involves these five steps. It doesn’t matter if the work is done in-house or with an external agency, the same steps need to be followed to ensure a successful advertising campaign.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first step in advertising management is conducting research. If an advertising agency is used, then it is the responsibility of the agency to conduct this research so they understand the customer. What are the key benefits customers derive from the product? Consumers buy benefits, not attributes, so it is important to think in those terms, i.e. what does this product do for customers, how does it help them? </a:t>
            </a:r>
            <a:r>
              <a:rPr lang="en-US" b="1" smtClean="0">
                <a:latin typeface="Arial" charset="0"/>
              </a:rPr>
              <a:t>Product-specific research</a:t>
            </a:r>
            <a:r>
              <a:rPr lang="en-US" smtClean="0">
                <a:latin typeface="Arial" charset="0"/>
              </a:rPr>
              <a:t> involves identifying the key selling points of a product and the desirable features. To develop an advertising campaign, the creative staff should understand the product. </a:t>
            </a:r>
            <a:r>
              <a:rPr lang="en-US" b="1" smtClean="0">
                <a:latin typeface="Arial" charset="0"/>
              </a:rPr>
              <a:t>Customer-oriented research </a:t>
            </a:r>
            <a:r>
              <a:rPr lang="en-US" smtClean="0">
                <a:latin typeface="Arial" charset="0"/>
              </a:rPr>
              <a:t>focuses on the users of the product and how, when, and why the product is used. Researchers can use approaches based in anthropology, sociology, and psychology. A common method used by agencies for customer-oriented research is the focus group.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041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Richards Group used focus groups to help them understand users of Motel 6 and hotel users in general. These focus groups took place when The Richards Group first landed the contract with Motel 6, 24 years ago. Insights from these original focus groups led to the campaign theme and approach used. The focus groups were conducted by the agency’s account planner. He asked the members of the focus group where they stay when they are on the road. The agency knew everyone in the focus group had stayed at a Motel 6, but in the first round Motel 6 was not mentioned. Same for the second round. Finally, someone said they stay at Motel 6. Then others admitted they do also. As they talk further, pride in saving money comes out. It becomes evident that one of the benefits of Motel 6 is frugality, saving money. Then someone comments “when the lights are out, it doesn’t matter anymore which one it 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second step in advertising management is to set objectives. Advertising objectives include building brand image, informing consumers, persuading them about a brand, supporting other marketing efforts like couponing or a contest, and encouraging action.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 primary goal of advertising is to build brand image, to enhance a brand’s equity with consumers. The process begins with brand awareness. If consumers are not aware of a brand, then brand image advertising can’t succeed. Brand awareness and brand image is especially important in modified rebuy situations because companies may not always seek every qualified bidder. Successful brands possess two characteristics. </a:t>
            </a:r>
            <a:r>
              <a:rPr lang="en-US" b="1" smtClean="0">
                <a:latin typeface="Arial" charset="0"/>
              </a:rPr>
              <a:t>Top-of-mind</a:t>
            </a:r>
            <a:r>
              <a:rPr lang="en-US" smtClean="0">
                <a:latin typeface="Arial" charset="0"/>
              </a:rPr>
              <a:t> are the brands a consumer mentions first when asked about brands in a particular product category. </a:t>
            </a:r>
            <a:r>
              <a:rPr lang="en-US" b="1" smtClean="0">
                <a:latin typeface="Arial" charset="0"/>
              </a:rPr>
              <a:t>Top choice</a:t>
            </a:r>
            <a:r>
              <a:rPr lang="en-US" smtClean="0">
                <a:latin typeface="Arial" charset="0"/>
              </a:rPr>
              <a:t> is the brand within a product category that consumers prefer the most. To be top choice requires top-of-mind. Brand equity leads to top-of-mind and top choice.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656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advertisement by GameStop provides information to customers that when they  get stumped with a game contact the employees of GameStop. Not only do they work for GameStop, they also play the games.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6861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 common goal of advertising is to persuade consumers that a particular brand is superior to others and should be that top choice. This ad for Flair Jewelers says “Nobody Does ‘I Do’ Like We Do.”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065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Advertising is often used to support other marketing efforts. It can be used as the framework for a consumer promotion, such as for this coupon offer for Del Monte. It can be used by retailers in newspaper ads to support special sales or products that are marked down. When ads are combined with other marketing efforts into a larger,  more integrated effort revolving around a promotional theme, the program is called a </a:t>
            </a:r>
            <a:r>
              <a:rPr lang="en-US" b="1" smtClean="0">
                <a:latin typeface="Arial" charset="0"/>
              </a:rPr>
              <a:t>promotional campaign</a:t>
            </a:r>
            <a:r>
              <a:rPr lang="en-US" smtClean="0">
                <a:latin typeface="Arial" charset="0"/>
              </a:rPr>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27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Advertising can be used to encourage action of some type. The action does not necessarily have to be to make a purchase. It can encourage consumers (or businesses) to make an inquiry, to access a Web site for further information, to visit a retail outlet, or to send an e-mail or make a telephone call. The goal is to encourage the individual to do something rather than passively observe the ad. Call-to-action advertising is used often in business-to-business advertising to solicit inquiries from other businesses.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47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third step in the advertising management process is a review of the advertising budget. Normally, the dollar amount of the budget has already been set in the IMC planning process discussed in Chapter 4. In advertising management the decision is on how to administer or distribute that budget. There are three basic ways to do it. </a:t>
            </a:r>
            <a:r>
              <a:rPr lang="en-US" b="1" smtClean="0">
                <a:latin typeface="Arial" charset="0"/>
              </a:rPr>
              <a:t>Pulsating schedules</a:t>
            </a:r>
            <a:r>
              <a:rPr lang="en-US" smtClean="0">
                <a:latin typeface="Arial" charset="0"/>
              </a:rPr>
              <a:t> involve continuous advertising during the entire year with bursts of higher intensity at specific times, such as during the Christmas season, or summer, or during certain holidays. </a:t>
            </a:r>
            <a:r>
              <a:rPr lang="en-US" b="1" smtClean="0">
                <a:latin typeface="Arial" charset="0"/>
              </a:rPr>
              <a:t>Flighting schedules</a:t>
            </a:r>
            <a:r>
              <a:rPr lang="en-US" smtClean="0">
                <a:latin typeface="Arial" charset="0"/>
              </a:rPr>
              <a:t> involve spending money at just certain times of the year with no advertising at other times. This approach works well for seasonal products, such as lawn mowers and snow removal equipment. </a:t>
            </a:r>
            <a:r>
              <a:rPr lang="en-US" b="1" smtClean="0">
                <a:latin typeface="Arial" charset="0"/>
              </a:rPr>
              <a:t>Continuous schedules</a:t>
            </a:r>
            <a:r>
              <a:rPr lang="en-US" smtClean="0">
                <a:latin typeface="Arial" charset="0"/>
              </a:rPr>
              <a:t> keep the brand before consumers all year by spreading the advertising dollars throughout the year in a relatively even amount.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150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These are the objectives for Chapter 5.</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68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One of the challenging tasks of advertising management is to pick the media that will be used. More information about this process will be presented in Chapters 8 and 9. But, at this point, it is important to realize that to pick the right combination of media requires understanding the media habits of the target market then matching that with the audience characteristics of each media. This process is used in business-to-business media as well as in consumer media. Because of the importance of placing ads in the right media, companies are now involving media companies at an earlier stage of the ad development process rather than after the campaign has already been completed.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7885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last step in advertising management is the writing of a creative brief. The appearance of creative briefs will vary among advertising agencies and clients, but most contain these five elements: the objective of the campaign, the target audience, the message theme, any support that can be used, and any constraints. The creative brief is prepared by the client, often with the help of the account executive or account planner from the agency. It is a document used by the creative team at the agency to prepare the advertising campaign so it needs to be clear and provide enough information so that the creative team understands what the client wants.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089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first component of the creative brief should be to state the objective of the campaign. Designing campaigns aimed at increasing brand awareness will look different from campaigns designed to build brand image, to encourage immediate action, or to stimulate sales. The objective for this advertisement for Sub-Zero was to enhance the brand’s image. The target market was business buyers of industrial refrigerators in food service industries, such as restaurants and cafeterias at hospitals and universities.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Information about the target audience is critical. Creatives need more information than just demographics. Telling them to create an ad for Playtex and the target audience is females 13 to 30 is not sufficient. Psychographic information provides richness about the target audience that can be used by the creative team. For this product, the target audience were females who enjoyed sports and lead an active life style. The more information that is provided, the better the creative team understands the target market.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499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creative brief needs to contain the primary message theme the client wants to convey to its target market. The message theme in this series of ads for milk was that milk provides women with calcium, which produces stronger bones, which leads to a healthier life.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message theme should be the one (not multiple) unique selling point the client wants its target audience to get. When thinking about message themes, it helps to think about the difference between left brain messages and right brain messages. The left side of the brain is logical and it is where people manage numbers, letters, words, and concepts. Left brain advertising focuses on rational appeals that require thought, the cognitive component of attitude. The right side of the brain is where the emotions lie and it manages abstract ideas, images, and feelings. So right brain advertising should use an emotional appeal, the affective component of attitude.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Ads will often provide support for their product. It is the responsibility of the client to provide any support that might be used in an advertising campaign. If an automobile was designated as Motor Trends car of the year, that is valuable support that can be included to support brand image advertising. In this ad for Pearle Vision, a number of support items were provided about MicroThins. They are 30% thinner, 40% lighter, 4 times more scratch resistant, 10 times more impact resistant, provide 99.9% UV protection, and are anti-reflective.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113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Constraints are things advertising can’t say or do, or things that must be included in ads. For some products, there are legal and mandatory restrictions that must be included. For drugs, companies must tell consumers about all of the possible side effects. For tobacco products there must be a warning from the Surgeon General. Companies may have other constraints, such as the logo must appear in all ads, or the logo must be in a specific color or shape. Disclaimers may also be included in ads, or warranty statements. Most of the constraints are either legal requirements or company-imposed requirements to protect from lawsuits.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9318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answers to these questions are provided in the next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523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target audience may also be females who enjoy cooking since the visual was of a dish that could be prepared using Del Monte products.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355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Additional objectives for Chapter 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Approximately 62% of advertising budgets are spent outside of the United States. The two major differences are the process of selecting an agency and the preparation needed for an international advertising campaign. Preplanning will also vary across countries. When developing global ad campaigns, you have to pay close attention to language and culture differences. Translating to another language is not sufficient. Media selection also varies in other countries. The mix that is used in the U.S. is not the same as it would be in Japan, Peru, Spain, or Germany.</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9933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graph illustrates non-US ad budgets to sales revenue for some major corporations. For instance, 83.5% of Coca-Cola’s advertising budget is spent outside of the United States and 74.9% of the company’s income is generated outside the US. For Colgate-Palmolive, 85.6% of the ad budget is outside of the US and 76.7% of revenue is generated outside of the US.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In selecting Newcomer, Morris, and Young advertising agency, the Ouachita Independent Bank followed the steps outlined in the text. It is a local agency and one of the larger agencies in the area which fits well with the size of the bank. They have experience with financial institutions but not representing a competitor at this time. The agency has won numerous awards for their creative ability. The have the capability of handling multi-media, including print, digital, and broadcast ad production. Lastly, there is good chemistry between the agency and the bank. The agency’s website can be accessed to show how NMY is a good fit with OIB.</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3426"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goal of the advertising campaign is to persuade consumers and local businesses to consider OIB for their banking and financial needs. This TV ad can be played and discuss with the students how this ad supports the advertising goal.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xfrm>
            <a:off x="1173163" y="677863"/>
            <a:ext cx="4511675" cy="3384550"/>
          </a:xfrm>
          <a:prstGeom prst="rect">
            <a:avLst/>
          </a:prstGeom>
          <a:noFill/>
          <a:ln w="12700">
            <a:solidFill>
              <a:srgbClr val="000000"/>
            </a:solidFill>
            <a:miter lim="800000"/>
            <a:headEnd/>
            <a:tailEnd/>
          </a:ln>
        </p:spPr>
      </p:sp>
      <p:sp>
        <p:nvSpPr>
          <p:cNvPr id="105474" name="Notes Placeholder 2"/>
          <p:cNvSpPr>
            <a:spLocks noGrp="1"/>
          </p:cNvSpPr>
          <p:nvPr>
            <p:ph type="body" idx="1"/>
          </p:nvPr>
        </p:nvSpPr>
        <p:spPr bwMode="auto">
          <a:xfrm>
            <a:off x="685800" y="4287838"/>
            <a:ext cx="5486400" cy="4062412"/>
          </a:xfrm>
          <a:prstGeom prst="rect">
            <a:avLst/>
          </a:prstGeom>
          <a:noFill/>
          <a:ln>
            <a:miter lim="800000"/>
            <a:headEnd/>
            <a:tailEnd/>
          </a:ln>
        </p:spPr>
        <p:txBody>
          <a:bodyPr/>
          <a:lstStyle/>
          <a:p>
            <a:r>
              <a:rPr lang="en-US" smtClean="0">
                <a:latin typeface="Arial" charset="0"/>
              </a:rPr>
              <a:t>The creative brief used to develop the campaign is provided.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10752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Progressive Bank campaign was prepared by French Creative Advertising Agency. The campaign features various print components. Magazine, newspaper, outdoor, and mall kiosk media were used in the campaign. The objective of the campaign was to highlight the bank’s involvement in the local community.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5602"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chapter presents an overview of managing the advertising function. The process of choosing an advertising agency is discussed. Then roles of various advertising personnel is presented. The last part of the chapter deals with managing an advertising campaign and includes topics such as advertising research, advertising goals, advertising budgets, and the creative brief.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7650"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The </a:t>
            </a:r>
            <a:r>
              <a:rPr lang="en-US" b="1" smtClean="0">
                <a:latin typeface="Arial" charset="0"/>
              </a:rPr>
              <a:t>message theme</a:t>
            </a:r>
            <a:r>
              <a:rPr lang="en-US" smtClean="0">
                <a:latin typeface="Arial" charset="0"/>
              </a:rPr>
              <a:t> is an outline of the key idea(s) the advertising campaign wants to convey to its audience. A </a:t>
            </a:r>
            <a:r>
              <a:rPr lang="en-US" b="1" smtClean="0">
                <a:latin typeface="Arial" charset="0"/>
              </a:rPr>
              <a:t>leverage point</a:t>
            </a:r>
            <a:r>
              <a:rPr lang="en-US" smtClean="0">
                <a:latin typeface="Arial" charset="0"/>
              </a:rPr>
              <a:t> is the key element in the advertising that taps into, or activates, a consumer’s personal value system. The </a:t>
            </a:r>
            <a:r>
              <a:rPr lang="en-US" b="1" smtClean="0">
                <a:latin typeface="Arial" charset="0"/>
              </a:rPr>
              <a:t>appeal</a:t>
            </a:r>
            <a:r>
              <a:rPr lang="en-US" smtClean="0">
                <a:latin typeface="Arial" charset="0"/>
              </a:rPr>
              <a:t> is the approach used to design the advertisement that attracts attention or presents information to the audience. The </a:t>
            </a:r>
            <a:r>
              <a:rPr lang="en-US" b="1" smtClean="0">
                <a:latin typeface="Arial" charset="0"/>
              </a:rPr>
              <a:t>executional framework</a:t>
            </a:r>
            <a:r>
              <a:rPr lang="en-US" smtClean="0">
                <a:latin typeface="Arial" charset="0"/>
              </a:rPr>
              <a:t> explains how the message will be delivered.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29698"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This graphic presents an overview of the advertising design process. It begins with developing advertising strategy (Chapter 5). Then it proceeds to choosing an appropriate appeal (Chapter 6), an executional framework (Chapter 7), and the message strategy (Chapter 7). The last decision is the media selection (Chapter 8). But notice, the choice of media impacts the advertising design process.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1746"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Advertising management involves 4 steps. First, it is necessary to review the role of advertising in the IMC effort and how it relates to the other IMC components. It may be the lead role, or it could serve a support role. Second, select an advertising agency to design the advertising campaign, or use in-house creatives. Third, develop a strategy for managing the advertising campaign. Fourth, prepare a creative brief for the advertising agency to use in developing the campaign.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1193800" y="685800"/>
            <a:ext cx="4470400" cy="3352800"/>
          </a:xfrm>
          <a:prstGeom prst="rect">
            <a:avLst/>
          </a:prstGeom>
          <a:noFill/>
          <a:ln>
            <a:solidFill>
              <a:srgbClr val="000000"/>
            </a:solidFill>
            <a:miter lim="800000"/>
            <a:headEnd/>
            <a:tailEnd/>
          </a:ln>
        </p:spPr>
      </p:sp>
      <p:sp>
        <p:nvSpPr>
          <p:cNvPr id="33794" name="Rectangle 3"/>
          <p:cNvSpPr>
            <a:spLocks noGrp="1" noChangeArrowheads="1"/>
          </p:cNvSpPr>
          <p:nvPr>
            <p:ph type="body" idx="1"/>
          </p:nvPr>
        </p:nvSpPr>
        <p:spPr bwMode="auto">
          <a:xfrm>
            <a:off x="914400" y="4267200"/>
            <a:ext cx="5029200" cy="4114800"/>
          </a:xfrm>
          <a:prstGeom prst="rect">
            <a:avLst/>
          </a:prstGeom>
          <a:noFill/>
          <a:ln>
            <a:miter lim="800000"/>
            <a:headEnd/>
            <a:tailEnd/>
          </a:ln>
        </p:spPr>
        <p:txBody>
          <a:bodyPr/>
          <a:lstStyle/>
          <a:p>
            <a:r>
              <a:rPr lang="en-US" smtClean="0">
                <a:latin typeface="Arial" charset="0"/>
              </a:rPr>
              <a:t>Advertising is still a major component of integrated marketing. In terms of total marketing expenditures, advertising represents about 41% of the total.  But, the role of advertising varies. In consumer marketing, advertising tends to be an important component. In business-to-business markets, it often serves the supporting role. There will also be variance within major sectors. For instance, some consumer product companies will place a greater emphasis on other forms of marketing and use very little advertising. For others, it may be just the opposite.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0"/>
            <a:ext cx="9144000" cy="6856413"/>
            <a:chOff x="0" y="0"/>
            <a:chExt cx="5760" cy="4319"/>
          </a:xfrm>
        </p:grpSpPr>
        <p:sp>
          <p:nvSpPr>
            <p:cNvPr id="5" name="Rectangle 2"/>
            <p:cNvSpPr>
              <a:spLocks noChangeArrowheads="1"/>
            </p:cNvSpPr>
            <p:nvPr/>
          </p:nvSpPr>
          <p:spPr bwMode="white">
            <a:xfrm>
              <a:off x="0" y="0"/>
              <a:ext cx="2871" cy="1632"/>
            </a:xfrm>
            <a:prstGeom prst="rect">
              <a:avLst/>
            </a:prstGeom>
            <a:gradFill rotWithShape="0">
              <a:gsLst>
                <a:gs pos="0">
                  <a:schemeClr val="bg1"/>
                </a:gs>
                <a:gs pos="100000">
                  <a:schemeClr val="hlink"/>
                </a:gs>
              </a:gsLst>
              <a:path path="rect">
                <a:fillToRect r="100000" b="100000"/>
              </a:path>
            </a:gradFill>
            <a:ln w="9525">
              <a:noFill/>
              <a:miter lim="800000"/>
              <a:headEnd/>
              <a:tailEnd/>
            </a:ln>
            <a:effectLst/>
          </p:spPr>
          <p:txBody>
            <a:bodyPr wrap="none" anchor="ctr"/>
            <a:lstStyle/>
            <a:p>
              <a:pPr>
                <a:defRPr/>
              </a:pPr>
              <a:endParaRPr lang="en-US" dirty="0">
                <a:latin typeface="Arial" pitchFamily="34" charset="0"/>
                <a:cs typeface="+mn-cs"/>
              </a:endParaRPr>
            </a:p>
          </p:txBody>
        </p:sp>
        <p:sp>
          <p:nvSpPr>
            <p:cNvPr id="6" name="Rectangle 3"/>
            <p:cNvSpPr>
              <a:spLocks noChangeArrowheads="1"/>
            </p:cNvSpPr>
            <p:nvPr/>
          </p:nvSpPr>
          <p:spPr bwMode="white">
            <a:xfrm>
              <a:off x="0" y="1632"/>
              <a:ext cx="2870" cy="2687"/>
            </a:xfrm>
            <a:prstGeom prst="rect">
              <a:avLst/>
            </a:prstGeom>
            <a:gradFill rotWithShape="0">
              <a:gsLst>
                <a:gs pos="0">
                  <a:schemeClr val="bg1"/>
                </a:gs>
                <a:gs pos="100000">
                  <a:schemeClr val="hlink"/>
                </a:gs>
              </a:gsLst>
              <a:path path="rect">
                <a:fillToRect t="100000" r="100000"/>
              </a:path>
            </a:gradFill>
            <a:ln w="9525">
              <a:noFill/>
              <a:miter lim="800000"/>
              <a:headEnd/>
              <a:tailEnd/>
            </a:ln>
            <a:effectLst/>
          </p:spPr>
          <p:txBody>
            <a:bodyPr wrap="none" anchor="ctr"/>
            <a:lstStyle/>
            <a:p>
              <a:pPr>
                <a:defRPr/>
              </a:pPr>
              <a:endParaRPr lang="en-US" dirty="0">
                <a:latin typeface="Arial" pitchFamily="34" charset="0"/>
                <a:cs typeface="+mn-cs"/>
              </a:endParaRPr>
            </a:p>
          </p:txBody>
        </p:sp>
        <p:sp>
          <p:nvSpPr>
            <p:cNvPr id="7" name="Rectangle 4"/>
            <p:cNvSpPr>
              <a:spLocks noChangeArrowheads="1"/>
            </p:cNvSpPr>
            <p:nvPr/>
          </p:nvSpPr>
          <p:spPr bwMode="white">
            <a:xfrm>
              <a:off x="2882" y="0"/>
              <a:ext cx="2871" cy="1632"/>
            </a:xfrm>
            <a:prstGeom prst="rect">
              <a:avLst/>
            </a:prstGeom>
            <a:gradFill rotWithShape="0">
              <a:gsLst>
                <a:gs pos="0">
                  <a:schemeClr val="bg1"/>
                </a:gs>
                <a:gs pos="100000">
                  <a:schemeClr val="hlink"/>
                </a:gs>
              </a:gsLst>
              <a:path path="rect">
                <a:fillToRect l="100000" b="100000"/>
              </a:path>
            </a:gradFill>
            <a:ln w="9525">
              <a:noFill/>
              <a:miter lim="800000"/>
              <a:headEnd/>
              <a:tailEnd/>
            </a:ln>
            <a:effectLst/>
          </p:spPr>
          <p:txBody>
            <a:bodyPr wrap="none" anchor="ctr"/>
            <a:lstStyle/>
            <a:p>
              <a:pPr>
                <a:defRPr/>
              </a:pPr>
              <a:endParaRPr lang="en-US" dirty="0">
                <a:latin typeface="Arial" pitchFamily="34" charset="0"/>
                <a:cs typeface="+mn-cs"/>
              </a:endParaRPr>
            </a:p>
          </p:txBody>
        </p:sp>
        <p:sp>
          <p:nvSpPr>
            <p:cNvPr id="8" name="Rectangle 5"/>
            <p:cNvSpPr>
              <a:spLocks noChangeArrowheads="1"/>
            </p:cNvSpPr>
            <p:nvPr/>
          </p:nvSpPr>
          <p:spPr bwMode="white">
            <a:xfrm>
              <a:off x="2882" y="1632"/>
              <a:ext cx="2871" cy="2684"/>
            </a:xfrm>
            <a:prstGeom prst="rect">
              <a:avLst/>
            </a:prstGeom>
            <a:gradFill rotWithShape="0">
              <a:gsLst>
                <a:gs pos="0">
                  <a:schemeClr val="bg1"/>
                </a:gs>
                <a:gs pos="100000">
                  <a:schemeClr val="hlink"/>
                </a:gs>
              </a:gsLst>
              <a:path path="rect">
                <a:fillToRect l="100000" t="100000"/>
              </a:path>
            </a:gradFill>
            <a:ln w="9525">
              <a:noFill/>
              <a:miter lim="800000"/>
              <a:headEnd/>
              <a:tailEnd/>
            </a:ln>
            <a:effectLst/>
          </p:spPr>
          <p:txBody>
            <a:bodyPr wrap="none" anchor="ctr"/>
            <a:lstStyle/>
            <a:p>
              <a:pPr>
                <a:defRPr/>
              </a:pPr>
              <a:endParaRPr lang="en-US" dirty="0">
                <a:latin typeface="Arial" pitchFamily="34" charset="0"/>
                <a:cs typeface="+mn-cs"/>
              </a:endParaRPr>
            </a:p>
          </p:txBody>
        </p:sp>
        <p:sp>
          <p:nvSpPr>
            <p:cNvPr id="9" name="Rectangle 6"/>
            <p:cNvSpPr>
              <a:spLocks noChangeArrowheads="1"/>
            </p:cNvSpPr>
            <p:nvPr/>
          </p:nvSpPr>
          <p:spPr bwMode="white">
            <a:xfrm>
              <a:off x="192" y="2832"/>
              <a:ext cx="5376" cy="1152"/>
            </a:xfrm>
            <a:prstGeom prst="rect">
              <a:avLst/>
            </a:prstGeom>
            <a:gradFill rotWithShape="0">
              <a:gsLst>
                <a:gs pos="0">
                  <a:schemeClr val="hlink"/>
                </a:gs>
                <a:gs pos="50000">
                  <a:schemeClr val="bg1"/>
                </a:gs>
                <a:gs pos="100000">
                  <a:schemeClr val="hlink"/>
                </a:gs>
              </a:gsLst>
              <a:lin ang="0" scaled="1"/>
            </a:gradFill>
            <a:ln w="9525">
              <a:noFill/>
              <a:miter lim="800000"/>
              <a:headEnd/>
              <a:tailEnd/>
            </a:ln>
            <a:effectLst/>
          </p:spPr>
          <p:txBody>
            <a:bodyPr wrap="none" anchor="ctr"/>
            <a:lstStyle/>
            <a:p>
              <a:pPr>
                <a:defRPr/>
              </a:pPr>
              <a:endParaRPr lang="en-US" dirty="0">
                <a:latin typeface="Arial" pitchFamily="34" charset="0"/>
                <a:cs typeface="+mn-cs"/>
              </a:endParaRPr>
            </a:p>
          </p:txBody>
        </p:sp>
        <p:sp useBgFill="1">
          <p:nvSpPr>
            <p:cNvPr id="10" name="Rectangle 7"/>
            <p:cNvSpPr>
              <a:spLocks noChangeArrowheads="1"/>
            </p:cNvSpPr>
            <p:nvPr/>
          </p:nvSpPr>
          <p:spPr bwMode="ltGray">
            <a:xfrm>
              <a:off x="184" y="461"/>
              <a:ext cx="5396" cy="2390"/>
            </a:xfrm>
            <a:prstGeom prst="rect">
              <a:avLst/>
            </a:prstGeom>
            <a:ln w="12700">
              <a:solidFill>
                <a:schemeClr val="hlink"/>
              </a:solidFill>
              <a:miter lim="800000"/>
              <a:headEnd/>
              <a:tailEnd/>
            </a:ln>
            <a:effectLst/>
          </p:spPr>
          <p:txBody>
            <a:bodyPr wrap="none" anchor="ctr"/>
            <a:lstStyle/>
            <a:p>
              <a:pPr>
                <a:defRPr/>
              </a:pPr>
              <a:endParaRPr lang="en-US" dirty="0">
                <a:latin typeface="Arial" pitchFamily="34" charset="0"/>
                <a:cs typeface="+mn-cs"/>
              </a:endParaRPr>
            </a:p>
          </p:txBody>
        </p:sp>
        <p:sp>
          <p:nvSpPr>
            <p:cNvPr id="11" name="Rectangle 8"/>
            <p:cNvSpPr>
              <a:spLocks noChangeArrowheads="1"/>
            </p:cNvSpPr>
            <p:nvPr/>
          </p:nvSpPr>
          <p:spPr bwMode="auto">
            <a:xfrm>
              <a:off x="250" y="520"/>
              <a:ext cx="5264" cy="2272"/>
            </a:xfrm>
            <a:prstGeom prst="rect">
              <a:avLst/>
            </a:prstGeom>
            <a:solidFill>
              <a:schemeClr val="folHlink"/>
            </a:solidFill>
            <a:ln w="12700">
              <a:solidFill>
                <a:schemeClr val="bg2"/>
              </a:solidFill>
              <a:miter lim="800000"/>
              <a:headEnd/>
              <a:tailEnd/>
            </a:ln>
            <a:effectLst/>
          </p:spPr>
          <p:txBody>
            <a:bodyPr wrap="none" anchor="ctr"/>
            <a:lstStyle/>
            <a:p>
              <a:pPr>
                <a:defRPr/>
              </a:pPr>
              <a:endParaRPr lang="en-US" dirty="0">
                <a:latin typeface="Arial" pitchFamily="34" charset="0"/>
                <a:cs typeface="+mn-cs"/>
              </a:endParaRPr>
            </a:p>
          </p:txBody>
        </p:sp>
        <p:sp>
          <p:nvSpPr>
            <p:cNvPr id="12" name="Rectangle 9"/>
            <p:cNvSpPr>
              <a:spLocks noChangeArrowheads="1"/>
            </p:cNvSpPr>
            <p:nvPr/>
          </p:nvSpPr>
          <p:spPr bwMode="white">
            <a:xfrm>
              <a:off x="294" y="573"/>
              <a:ext cx="5173" cy="2163"/>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cs typeface="+mn-cs"/>
              </a:endParaRPr>
            </a:p>
          </p:txBody>
        </p:sp>
        <p:grpSp>
          <p:nvGrpSpPr>
            <p:cNvPr id="13" name="Group 16"/>
            <p:cNvGrpSpPr>
              <a:grpSpLocks/>
            </p:cNvGrpSpPr>
            <p:nvPr/>
          </p:nvGrpSpPr>
          <p:grpSpPr bwMode="auto">
            <a:xfrm>
              <a:off x="2586" y="0"/>
              <a:ext cx="562" cy="577"/>
              <a:chOff x="2586" y="0"/>
              <a:chExt cx="562" cy="577"/>
            </a:xfrm>
          </p:grpSpPr>
          <p:sp>
            <p:nvSpPr>
              <p:cNvPr id="28" name="Freeform 10"/>
              <p:cNvSpPr>
                <a:spLocks/>
              </p:cNvSpPr>
              <p:nvPr/>
            </p:nvSpPr>
            <p:spPr bwMode="ltGray">
              <a:xfrm>
                <a:off x="2682" y="0"/>
                <a:ext cx="95" cy="577"/>
              </a:xfrm>
              <a:custGeom>
                <a:avLst/>
                <a:gdLst/>
                <a:ahLst/>
                <a:cxnLst>
                  <a:cxn ang="0">
                    <a:pos x="90" y="0"/>
                  </a:cxn>
                  <a:cxn ang="0">
                    <a:pos x="94" y="458"/>
                  </a:cxn>
                  <a:cxn ang="0">
                    <a:pos x="0" y="576"/>
                  </a:cxn>
                  <a:cxn ang="0">
                    <a:pos x="0" y="0"/>
                  </a:cxn>
                  <a:cxn ang="0">
                    <a:pos x="90" y="0"/>
                  </a:cxn>
                </a:cxnLst>
                <a:rect l="0" t="0" r="r" b="b"/>
                <a:pathLst>
                  <a:path w="95" h="577">
                    <a:moveTo>
                      <a:pt x="90" y="0"/>
                    </a:moveTo>
                    <a:lnTo>
                      <a:pt x="94" y="458"/>
                    </a:lnTo>
                    <a:lnTo>
                      <a:pt x="0" y="576"/>
                    </a:lnTo>
                    <a:lnTo>
                      <a:pt x="0" y="0"/>
                    </a:lnTo>
                    <a:lnTo>
                      <a:pt x="90" y="0"/>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29" name="Freeform 11"/>
              <p:cNvSpPr>
                <a:spLocks/>
              </p:cNvSpPr>
              <p:nvPr/>
            </p:nvSpPr>
            <p:spPr bwMode="ltGray">
              <a:xfrm>
                <a:off x="2586" y="0"/>
                <a:ext cx="97" cy="577"/>
              </a:xfrm>
              <a:custGeom>
                <a:avLst/>
                <a:gdLst/>
                <a:ahLst/>
                <a:cxnLst>
                  <a:cxn ang="0">
                    <a:pos x="0" y="0"/>
                  </a:cxn>
                  <a:cxn ang="0">
                    <a:pos x="1" y="458"/>
                  </a:cxn>
                  <a:cxn ang="0">
                    <a:pos x="96" y="576"/>
                  </a:cxn>
                  <a:cxn ang="0">
                    <a:pos x="96" y="0"/>
                  </a:cxn>
                  <a:cxn ang="0">
                    <a:pos x="0" y="0"/>
                  </a:cxn>
                </a:cxnLst>
                <a:rect l="0" t="0" r="r" b="b"/>
                <a:pathLst>
                  <a:path w="97" h="577">
                    <a:moveTo>
                      <a:pt x="0" y="0"/>
                    </a:moveTo>
                    <a:lnTo>
                      <a:pt x="1" y="458"/>
                    </a:lnTo>
                    <a:lnTo>
                      <a:pt x="96" y="576"/>
                    </a:lnTo>
                    <a:lnTo>
                      <a:pt x="96" y="0"/>
                    </a:lnTo>
                    <a:lnTo>
                      <a:pt x="0"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sp>
            <p:nvSpPr>
              <p:cNvPr id="30" name="Freeform 12"/>
              <p:cNvSpPr>
                <a:spLocks/>
              </p:cNvSpPr>
              <p:nvPr/>
            </p:nvSpPr>
            <p:spPr bwMode="ltGray">
              <a:xfrm>
                <a:off x="2868" y="0"/>
                <a:ext cx="95" cy="577"/>
              </a:xfrm>
              <a:custGeom>
                <a:avLst/>
                <a:gdLst/>
                <a:ahLst/>
                <a:cxnLst>
                  <a:cxn ang="0">
                    <a:pos x="90" y="0"/>
                  </a:cxn>
                  <a:cxn ang="0">
                    <a:pos x="94" y="458"/>
                  </a:cxn>
                  <a:cxn ang="0">
                    <a:pos x="0" y="576"/>
                  </a:cxn>
                  <a:cxn ang="0">
                    <a:pos x="0" y="0"/>
                  </a:cxn>
                  <a:cxn ang="0">
                    <a:pos x="90" y="0"/>
                  </a:cxn>
                </a:cxnLst>
                <a:rect l="0" t="0" r="r" b="b"/>
                <a:pathLst>
                  <a:path w="95" h="577">
                    <a:moveTo>
                      <a:pt x="90" y="0"/>
                    </a:moveTo>
                    <a:lnTo>
                      <a:pt x="94" y="458"/>
                    </a:lnTo>
                    <a:lnTo>
                      <a:pt x="0" y="576"/>
                    </a:lnTo>
                    <a:lnTo>
                      <a:pt x="0" y="0"/>
                    </a:lnTo>
                    <a:lnTo>
                      <a:pt x="90" y="0"/>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31" name="Freeform 13"/>
              <p:cNvSpPr>
                <a:spLocks/>
              </p:cNvSpPr>
              <p:nvPr/>
            </p:nvSpPr>
            <p:spPr bwMode="ltGray">
              <a:xfrm>
                <a:off x="2772" y="0"/>
                <a:ext cx="97" cy="577"/>
              </a:xfrm>
              <a:custGeom>
                <a:avLst/>
                <a:gdLst/>
                <a:ahLst/>
                <a:cxnLst>
                  <a:cxn ang="0">
                    <a:pos x="0" y="0"/>
                  </a:cxn>
                  <a:cxn ang="0">
                    <a:pos x="1" y="458"/>
                  </a:cxn>
                  <a:cxn ang="0">
                    <a:pos x="96" y="576"/>
                  </a:cxn>
                  <a:cxn ang="0">
                    <a:pos x="96" y="0"/>
                  </a:cxn>
                  <a:cxn ang="0">
                    <a:pos x="0" y="0"/>
                  </a:cxn>
                </a:cxnLst>
                <a:rect l="0" t="0" r="r" b="b"/>
                <a:pathLst>
                  <a:path w="97" h="577">
                    <a:moveTo>
                      <a:pt x="0" y="0"/>
                    </a:moveTo>
                    <a:lnTo>
                      <a:pt x="1" y="458"/>
                    </a:lnTo>
                    <a:lnTo>
                      <a:pt x="96" y="576"/>
                    </a:lnTo>
                    <a:lnTo>
                      <a:pt x="96" y="0"/>
                    </a:lnTo>
                    <a:lnTo>
                      <a:pt x="0"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sp>
            <p:nvSpPr>
              <p:cNvPr id="32" name="Freeform 14"/>
              <p:cNvSpPr>
                <a:spLocks/>
              </p:cNvSpPr>
              <p:nvPr/>
            </p:nvSpPr>
            <p:spPr bwMode="ltGray">
              <a:xfrm>
                <a:off x="3053" y="0"/>
                <a:ext cx="95" cy="577"/>
              </a:xfrm>
              <a:custGeom>
                <a:avLst/>
                <a:gdLst/>
                <a:ahLst/>
                <a:cxnLst>
                  <a:cxn ang="0">
                    <a:pos x="90" y="0"/>
                  </a:cxn>
                  <a:cxn ang="0">
                    <a:pos x="94" y="458"/>
                  </a:cxn>
                  <a:cxn ang="0">
                    <a:pos x="0" y="576"/>
                  </a:cxn>
                  <a:cxn ang="0">
                    <a:pos x="0" y="0"/>
                  </a:cxn>
                  <a:cxn ang="0">
                    <a:pos x="90" y="0"/>
                  </a:cxn>
                </a:cxnLst>
                <a:rect l="0" t="0" r="r" b="b"/>
                <a:pathLst>
                  <a:path w="95" h="577">
                    <a:moveTo>
                      <a:pt x="90" y="0"/>
                    </a:moveTo>
                    <a:lnTo>
                      <a:pt x="94" y="458"/>
                    </a:lnTo>
                    <a:lnTo>
                      <a:pt x="0" y="576"/>
                    </a:lnTo>
                    <a:lnTo>
                      <a:pt x="0" y="0"/>
                    </a:lnTo>
                    <a:lnTo>
                      <a:pt x="90" y="0"/>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33" name="Freeform 15"/>
              <p:cNvSpPr>
                <a:spLocks/>
              </p:cNvSpPr>
              <p:nvPr/>
            </p:nvSpPr>
            <p:spPr bwMode="ltGray">
              <a:xfrm>
                <a:off x="2957" y="0"/>
                <a:ext cx="97" cy="577"/>
              </a:xfrm>
              <a:custGeom>
                <a:avLst/>
                <a:gdLst/>
                <a:ahLst/>
                <a:cxnLst>
                  <a:cxn ang="0">
                    <a:pos x="0" y="0"/>
                  </a:cxn>
                  <a:cxn ang="0">
                    <a:pos x="1" y="458"/>
                  </a:cxn>
                  <a:cxn ang="0">
                    <a:pos x="96" y="576"/>
                  </a:cxn>
                  <a:cxn ang="0">
                    <a:pos x="96" y="0"/>
                  </a:cxn>
                  <a:cxn ang="0">
                    <a:pos x="0" y="0"/>
                  </a:cxn>
                </a:cxnLst>
                <a:rect l="0" t="0" r="r" b="b"/>
                <a:pathLst>
                  <a:path w="97" h="577">
                    <a:moveTo>
                      <a:pt x="0" y="0"/>
                    </a:moveTo>
                    <a:lnTo>
                      <a:pt x="1" y="458"/>
                    </a:lnTo>
                    <a:lnTo>
                      <a:pt x="96" y="576"/>
                    </a:lnTo>
                    <a:lnTo>
                      <a:pt x="96" y="0"/>
                    </a:lnTo>
                    <a:lnTo>
                      <a:pt x="0"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grpSp>
        <p:grpSp>
          <p:nvGrpSpPr>
            <p:cNvPr id="14" name="Group 23"/>
            <p:cNvGrpSpPr>
              <a:grpSpLocks/>
            </p:cNvGrpSpPr>
            <p:nvPr/>
          </p:nvGrpSpPr>
          <p:grpSpPr bwMode="auto">
            <a:xfrm>
              <a:off x="0" y="1307"/>
              <a:ext cx="313" cy="667"/>
              <a:chOff x="0" y="1307"/>
              <a:chExt cx="313" cy="667"/>
            </a:xfrm>
          </p:grpSpPr>
          <p:sp>
            <p:nvSpPr>
              <p:cNvPr id="22" name="Freeform 17"/>
              <p:cNvSpPr>
                <a:spLocks/>
              </p:cNvSpPr>
              <p:nvPr/>
            </p:nvSpPr>
            <p:spPr bwMode="ltGray">
              <a:xfrm>
                <a:off x="0" y="1862"/>
                <a:ext cx="313" cy="112"/>
              </a:xfrm>
              <a:custGeom>
                <a:avLst/>
                <a:gdLst/>
                <a:ahLst/>
                <a:cxnLst>
                  <a:cxn ang="0">
                    <a:pos x="0" y="111"/>
                  </a:cxn>
                  <a:cxn ang="0">
                    <a:pos x="202" y="111"/>
                  </a:cxn>
                  <a:cxn ang="0">
                    <a:pos x="312" y="0"/>
                  </a:cxn>
                  <a:cxn ang="0">
                    <a:pos x="0" y="0"/>
                  </a:cxn>
                  <a:cxn ang="0">
                    <a:pos x="0" y="111"/>
                  </a:cxn>
                </a:cxnLst>
                <a:rect l="0" t="0" r="r" b="b"/>
                <a:pathLst>
                  <a:path w="313" h="112">
                    <a:moveTo>
                      <a:pt x="0" y="111"/>
                    </a:moveTo>
                    <a:lnTo>
                      <a:pt x="202" y="111"/>
                    </a:lnTo>
                    <a:lnTo>
                      <a:pt x="312" y="0"/>
                    </a:lnTo>
                    <a:lnTo>
                      <a:pt x="0" y="0"/>
                    </a:lnTo>
                    <a:lnTo>
                      <a:pt x="0" y="111"/>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23" name="Freeform 18"/>
              <p:cNvSpPr>
                <a:spLocks/>
              </p:cNvSpPr>
              <p:nvPr/>
            </p:nvSpPr>
            <p:spPr bwMode="ltGray">
              <a:xfrm>
                <a:off x="0" y="1751"/>
                <a:ext cx="313" cy="112"/>
              </a:xfrm>
              <a:custGeom>
                <a:avLst/>
                <a:gdLst/>
                <a:ahLst/>
                <a:cxnLst>
                  <a:cxn ang="0">
                    <a:pos x="0" y="0"/>
                  </a:cxn>
                  <a:cxn ang="0">
                    <a:pos x="202" y="0"/>
                  </a:cxn>
                  <a:cxn ang="0">
                    <a:pos x="312" y="111"/>
                  </a:cxn>
                  <a:cxn ang="0">
                    <a:pos x="0" y="111"/>
                  </a:cxn>
                  <a:cxn ang="0">
                    <a:pos x="0" y="0"/>
                  </a:cxn>
                </a:cxnLst>
                <a:rect l="0" t="0" r="r" b="b"/>
                <a:pathLst>
                  <a:path w="313" h="112">
                    <a:moveTo>
                      <a:pt x="0" y="0"/>
                    </a:moveTo>
                    <a:lnTo>
                      <a:pt x="202" y="0"/>
                    </a:lnTo>
                    <a:lnTo>
                      <a:pt x="312" y="111"/>
                    </a:lnTo>
                    <a:lnTo>
                      <a:pt x="0" y="111"/>
                    </a:lnTo>
                    <a:lnTo>
                      <a:pt x="0"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sp>
            <p:nvSpPr>
              <p:cNvPr id="24" name="Freeform 19"/>
              <p:cNvSpPr>
                <a:spLocks/>
              </p:cNvSpPr>
              <p:nvPr/>
            </p:nvSpPr>
            <p:spPr bwMode="ltGray">
              <a:xfrm>
                <a:off x="0" y="1640"/>
                <a:ext cx="313" cy="112"/>
              </a:xfrm>
              <a:custGeom>
                <a:avLst/>
                <a:gdLst/>
                <a:ahLst/>
                <a:cxnLst>
                  <a:cxn ang="0">
                    <a:pos x="0" y="111"/>
                  </a:cxn>
                  <a:cxn ang="0">
                    <a:pos x="202" y="111"/>
                  </a:cxn>
                  <a:cxn ang="0">
                    <a:pos x="312" y="0"/>
                  </a:cxn>
                  <a:cxn ang="0">
                    <a:pos x="0" y="0"/>
                  </a:cxn>
                  <a:cxn ang="0">
                    <a:pos x="0" y="111"/>
                  </a:cxn>
                </a:cxnLst>
                <a:rect l="0" t="0" r="r" b="b"/>
                <a:pathLst>
                  <a:path w="313" h="112">
                    <a:moveTo>
                      <a:pt x="0" y="111"/>
                    </a:moveTo>
                    <a:lnTo>
                      <a:pt x="202" y="111"/>
                    </a:lnTo>
                    <a:lnTo>
                      <a:pt x="312" y="0"/>
                    </a:lnTo>
                    <a:lnTo>
                      <a:pt x="0" y="0"/>
                    </a:lnTo>
                    <a:lnTo>
                      <a:pt x="0" y="111"/>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25" name="Freeform 20"/>
              <p:cNvSpPr>
                <a:spLocks/>
              </p:cNvSpPr>
              <p:nvPr/>
            </p:nvSpPr>
            <p:spPr bwMode="ltGray">
              <a:xfrm>
                <a:off x="0" y="1529"/>
                <a:ext cx="313" cy="112"/>
              </a:xfrm>
              <a:custGeom>
                <a:avLst/>
                <a:gdLst/>
                <a:ahLst/>
                <a:cxnLst>
                  <a:cxn ang="0">
                    <a:pos x="0" y="0"/>
                  </a:cxn>
                  <a:cxn ang="0">
                    <a:pos x="202" y="0"/>
                  </a:cxn>
                  <a:cxn ang="0">
                    <a:pos x="312" y="111"/>
                  </a:cxn>
                  <a:cxn ang="0">
                    <a:pos x="0" y="111"/>
                  </a:cxn>
                  <a:cxn ang="0">
                    <a:pos x="0" y="0"/>
                  </a:cxn>
                </a:cxnLst>
                <a:rect l="0" t="0" r="r" b="b"/>
                <a:pathLst>
                  <a:path w="313" h="112">
                    <a:moveTo>
                      <a:pt x="0" y="0"/>
                    </a:moveTo>
                    <a:lnTo>
                      <a:pt x="202" y="0"/>
                    </a:lnTo>
                    <a:lnTo>
                      <a:pt x="312" y="111"/>
                    </a:lnTo>
                    <a:lnTo>
                      <a:pt x="0" y="111"/>
                    </a:lnTo>
                    <a:lnTo>
                      <a:pt x="0"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sp>
            <p:nvSpPr>
              <p:cNvPr id="26" name="Freeform 21"/>
              <p:cNvSpPr>
                <a:spLocks/>
              </p:cNvSpPr>
              <p:nvPr/>
            </p:nvSpPr>
            <p:spPr bwMode="ltGray">
              <a:xfrm>
                <a:off x="0" y="1418"/>
                <a:ext cx="313" cy="112"/>
              </a:xfrm>
              <a:custGeom>
                <a:avLst/>
                <a:gdLst/>
                <a:ahLst/>
                <a:cxnLst>
                  <a:cxn ang="0">
                    <a:pos x="0" y="111"/>
                  </a:cxn>
                  <a:cxn ang="0">
                    <a:pos x="202" y="111"/>
                  </a:cxn>
                  <a:cxn ang="0">
                    <a:pos x="312" y="0"/>
                  </a:cxn>
                  <a:cxn ang="0">
                    <a:pos x="0" y="0"/>
                  </a:cxn>
                  <a:cxn ang="0">
                    <a:pos x="0" y="111"/>
                  </a:cxn>
                </a:cxnLst>
                <a:rect l="0" t="0" r="r" b="b"/>
                <a:pathLst>
                  <a:path w="313" h="112">
                    <a:moveTo>
                      <a:pt x="0" y="111"/>
                    </a:moveTo>
                    <a:lnTo>
                      <a:pt x="202" y="111"/>
                    </a:lnTo>
                    <a:lnTo>
                      <a:pt x="312" y="0"/>
                    </a:lnTo>
                    <a:lnTo>
                      <a:pt x="0" y="0"/>
                    </a:lnTo>
                    <a:lnTo>
                      <a:pt x="0" y="111"/>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27" name="Freeform 22"/>
              <p:cNvSpPr>
                <a:spLocks/>
              </p:cNvSpPr>
              <p:nvPr/>
            </p:nvSpPr>
            <p:spPr bwMode="ltGray">
              <a:xfrm>
                <a:off x="0" y="1307"/>
                <a:ext cx="313" cy="112"/>
              </a:xfrm>
              <a:custGeom>
                <a:avLst/>
                <a:gdLst/>
                <a:ahLst/>
                <a:cxnLst>
                  <a:cxn ang="0">
                    <a:pos x="0" y="0"/>
                  </a:cxn>
                  <a:cxn ang="0">
                    <a:pos x="202" y="0"/>
                  </a:cxn>
                  <a:cxn ang="0">
                    <a:pos x="312" y="111"/>
                  </a:cxn>
                  <a:cxn ang="0">
                    <a:pos x="0" y="111"/>
                  </a:cxn>
                  <a:cxn ang="0">
                    <a:pos x="0" y="0"/>
                  </a:cxn>
                </a:cxnLst>
                <a:rect l="0" t="0" r="r" b="b"/>
                <a:pathLst>
                  <a:path w="313" h="112">
                    <a:moveTo>
                      <a:pt x="0" y="0"/>
                    </a:moveTo>
                    <a:lnTo>
                      <a:pt x="202" y="0"/>
                    </a:lnTo>
                    <a:lnTo>
                      <a:pt x="312" y="111"/>
                    </a:lnTo>
                    <a:lnTo>
                      <a:pt x="0" y="111"/>
                    </a:lnTo>
                    <a:lnTo>
                      <a:pt x="0"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grpSp>
        <p:grpSp>
          <p:nvGrpSpPr>
            <p:cNvPr id="15" name="Group 30"/>
            <p:cNvGrpSpPr>
              <a:grpSpLocks/>
            </p:cNvGrpSpPr>
            <p:nvPr/>
          </p:nvGrpSpPr>
          <p:grpSpPr bwMode="auto">
            <a:xfrm>
              <a:off x="5442" y="1307"/>
              <a:ext cx="318" cy="637"/>
              <a:chOff x="5442" y="1307"/>
              <a:chExt cx="318" cy="637"/>
            </a:xfrm>
          </p:grpSpPr>
          <p:sp>
            <p:nvSpPr>
              <p:cNvPr id="16" name="Freeform 24"/>
              <p:cNvSpPr>
                <a:spLocks/>
              </p:cNvSpPr>
              <p:nvPr/>
            </p:nvSpPr>
            <p:spPr bwMode="ltGray">
              <a:xfrm>
                <a:off x="5442" y="1837"/>
                <a:ext cx="318" cy="107"/>
              </a:xfrm>
              <a:custGeom>
                <a:avLst/>
                <a:gdLst/>
                <a:ahLst/>
                <a:cxnLst>
                  <a:cxn ang="0">
                    <a:pos x="317" y="106"/>
                  </a:cxn>
                  <a:cxn ang="0">
                    <a:pos x="111" y="106"/>
                  </a:cxn>
                  <a:cxn ang="0">
                    <a:pos x="0" y="0"/>
                  </a:cxn>
                  <a:cxn ang="0">
                    <a:pos x="317" y="0"/>
                  </a:cxn>
                  <a:cxn ang="0">
                    <a:pos x="317" y="106"/>
                  </a:cxn>
                </a:cxnLst>
                <a:rect l="0" t="0" r="r" b="b"/>
                <a:pathLst>
                  <a:path w="318" h="107">
                    <a:moveTo>
                      <a:pt x="317" y="106"/>
                    </a:moveTo>
                    <a:lnTo>
                      <a:pt x="111" y="106"/>
                    </a:lnTo>
                    <a:lnTo>
                      <a:pt x="0" y="0"/>
                    </a:lnTo>
                    <a:lnTo>
                      <a:pt x="317" y="0"/>
                    </a:lnTo>
                    <a:lnTo>
                      <a:pt x="317" y="106"/>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17" name="Freeform 25"/>
              <p:cNvSpPr>
                <a:spLocks/>
              </p:cNvSpPr>
              <p:nvPr/>
            </p:nvSpPr>
            <p:spPr bwMode="ltGray">
              <a:xfrm>
                <a:off x="5442" y="1731"/>
                <a:ext cx="318" cy="107"/>
              </a:xfrm>
              <a:custGeom>
                <a:avLst/>
                <a:gdLst/>
                <a:ahLst/>
                <a:cxnLst>
                  <a:cxn ang="0">
                    <a:pos x="317" y="0"/>
                  </a:cxn>
                  <a:cxn ang="0">
                    <a:pos x="111" y="0"/>
                  </a:cxn>
                  <a:cxn ang="0">
                    <a:pos x="0" y="106"/>
                  </a:cxn>
                  <a:cxn ang="0">
                    <a:pos x="317" y="106"/>
                  </a:cxn>
                  <a:cxn ang="0">
                    <a:pos x="317" y="0"/>
                  </a:cxn>
                </a:cxnLst>
                <a:rect l="0" t="0" r="r" b="b"/>
                <a:pathLst>
                  <a:path w="318" h="107">
                    <a:moveTo>
                      <a:pt x="317" y="0"/>
                    </a:moveTo>
                    <a:lnTo>
                      <a:pt x="111" y="0"/>
                    </a:lnTo>
                    <a:lnTo>
                      <a:pt x="0" y="106"/>
                    </a:lnTo>
                    <a:lnTo>
                      <a:pt x="317" y="106"/>
                    </a:lnTo>
                    <a:lnTo>
                      <a:pt x="317"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sp>
            <p:nvSpPr>
              <p:cNvPr id="18" name="Freeform 26"/>
              <p:cNvSpPr>
                <a:spLocks/>
              </p:cNvSpPr>
              <p:nvPr/>
            </p:nvSpPr>
            <p:spPr bwMode="ltGray">
              <a:xfrm>
                <a:off x="5442" y="1625"/>
                <a:ext cx="318" cy="107"/>
              </a:xfrm>
              <a:custGeom>
                <a:avLst/>
                <a:gdLst/>
                <a:ahLst/>
                <a:cxnLst>
                  <a:cxn ang="0">
                    <a:pos x="317" y="106"/>
                  </a:cxn>
                  <a:cxn ang="0">
                    <a:pos x="111" y="106"/>
                  </a:cxn>
                  <a:cxn ang="0">
                    <a:pos x="0" y="0"/>
                  </a:cxn>
                  <a:cxn ang="0">
                    <a:pos x="317" y="0"/>
                  </a:cxn>
                  <a:cxn ang="0">
                    <a:pos x="317" y="106"/>
                  </a:cxn>
                </a:cxnLst>
                <a:rect l="0" t="0" r="r" b="b"/>
                <a:pathLst>
                  <a:path w="318" h="107">
                    <a:moveTo>
                      <a:pt x="317" y="106"/>
                    </a:moveTo>
                    <a:lnTo>
                      <a:pt x="111" y="106"/>
                    </a:lnTo>
                    <a:lnTo>
                      <a:pt x="0" y="0"/>
                    </a:lnTo>
                    <a:lnTo>
                      <a:pt x="317" y="0"/>
                    </a:lnTo>
                    <a:lnTo>
                      <a:pt x="317" y="106"/>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19" name="Freeform 27"/>
              <p:cNvSpPr>
                <a:spLocks/>
              </p:cNvSpPr>
              <p:nvPr/>
            </p:nvSpPr>
            <p:spPr bwMode="ltGray">
              <a:xfrm>
                <a:off x="5442" y="1519"/>
                <a:ext cx="318" cy="107"/>
              </a:xfrm>
              <a:custGeom>
                <a:avLst/>
                <a:gdLst/>
                <a:ahLst/>
                <a:cxnLst>
                  <a:cxn ang="0">
                    <a:pos x="317" y="0"/>
                  </a:cxn>
                  <a:cxn ang="0">
                    <a:pos x="111" y="0"/>
                  </a:cxn>
                  <a:cxn ang="0">
                    <a:pos x="0" y="106"/>
                  </a:cxn>
                  <a:cxn ang="0">
                    <a:pos x="317" y="106"/>
                  </a:cxn>
                  <a:cxn ang="0">
                    <a:pos x="317" y="0"/>
                  </a:cxn>
                </a:cxnLst>
                <a:rect l="0" t="0" r="r" b="b"/>
                <a:pathLst>
                  <a:path w="318" h="107">
                    <a:moveTo>
                      <a:pt x="317" y="0"/>
                    </a:moveTo>
                    <a:lnTo>
                      <a:pt x="111" y="0"/>
                    </a:lnTo>
                    <a:lnTo>
                      <a:pt x="0" y="106"/>
                    </a:lnTo>
                    <a:lnTo>
                      <a:pt x="317" y="106"/>
                    </a:lnTo>
                    <a:lnTo>
                      <a:pt x="317"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sp>
            <p:nvSpPr>
              <p:cNvPr id="20" name="Freeform 28"/>
              <p:cNvSpPr>
                <a:spLocks/>
              </p:cNvSpPr>
              <p:nvPr/>
            </p:nvSpPr>
            <p:spPr bwMode="ltGray">
              <a:xfrm>
                <a:off x="5442" y="1413"/>
                <a:ext cx="318" cy="107"/>
              </a:xfrm>
              <a:custGeom>
                <a:avLst/>
                <a:gdLst/>
                <a:ahLst/>
                <a:cxnLst>
                  <a:cxn ang="0">
                    <a:pos x="317" y="106"/>
                  </a:cxn>
                  <a:cxn ang="0">
                    <a:pos x="111" y="106"/>
                  </a:cxn>
                  <a:cxn ang="0">
                    <a:pos x="0" y="0"/>
                  </a:cxn>
                  <a:cxn ang="0">
                    <a:pos x="317" y="0"/>
                  </a:cxn>
                  <a:cxn ang="0">
                    <a:pos x="317" y="106"/>
                  </a:cxn>
                </a:cxnLst>
                <a:rect l="0" t="0" r="r" b="b"/>
                <a:pathLst>
                  <a:path w="318" h="107">
                    <a:moveTo>
                      <a:pt x="317" y="106"/>
                    </a:moveTo>
                    <a:lnTo>
                      <a:pt x="111" y="106"/>
                    </a:lnTo>
                    <a:lnTo>
                      <a:pt x="0" y="0"/>
                    </a:lnTo>
                    <a:lnTo>
                      <a:pt x="317" y="0"/>
                    </a:lnTo>
                    <a:lnTo>
                      <a:pt x="317" y="106"/>
                    </a:lnTo>
                  </a:path>
                </a:pathLst>
              </a:custGeom>
              <a:solidFill>
                <a:schemeClr val="hlink"/>
              </a:solidFill>
              <a:ln w="9525" cap="rnd">
                <a:noFill/>
                <a:round/>
                <a:headEnd/>
                <a:tailEnd/>
              </a:ln>
              <a:effectLst/>
            </p:spPr>
            <p:txBody>
              <a:bodyPr/>
              <a:lstStyle/>
              <a:p>
                <a:pPr>
                  <a:defRPr/>
                </a:pPr>
                <a:endParaRPr lang="en-US" dirty="0">
                  <a:latin typeface="Arial" pitchFamily="34" charset="0"/>
                  <a:cs typeface="+mn-cs"/>
                </a:endParaRPr>
              </a:p>
            </p:txBody>
          </p:sp>
          <p:sp>
            <p:nvSpPr>
              <p:cNvPr id="21" name="Freeform 29"/>
              <p:cNvSpPr>
                <a:spLocks/>
              </p:cNvSpPr>
              <p:nvPr/>
            </p:nvSpPr>
            <p:spPr bwMode="ltGray">
              <a:xfrm>
                <a:off x="5442" y="1307"/>
                <a:ext cx="318" cy="107"/>
              </a:xfrm>
              <a:custGeom>
                <a:avLst/>
                <a:gdLst/>
                <a:ahLst/>
                <a:cxnLst>
                  <a:cxn ang="0">
                    <a:pos x="317" y="0"/>
                  </a:cxn>
                  <a:cxn ang="0">
                    <a:pos x="111" y="0"/>
                  </a:cxn>
                  <a:cxn ang="0">
                    <a:pos x="0" y="106"/>
                  </a:cxn>
                  <a:cxn ang="0">
                    <a:pos x="317" y="106"/>
                  </a:cxn>
                  <a:cxn ang="0">
                    <a:pos x="317" y="0"/>
                  </a:cxn>
                </a:cxnLst>
                <a:rect l="0" t="0" r="r" b="b"/>
                <a:pathLst>
                  <a:path w="318" h="107">
                    <a:moveTo>
                      <a:pt x="317" y="0"/>
                    </a:moveTo>
                    <a:lnTo>
                      <a:pt x="111" y="0"/>
                    </a:lnTo>
                    <a:lnTo>
                      <a:pt x="0" y="106"/>
                    </a:lnTo>
                    <a:lnTo>
                      <a:pt x="317" y="106"/>
                    </a:lnTo>
                    <a:lnTo>
                      <a:pt x="317" y="0"/>
                    </a:lnTo>
                  </a:path>
                </a:pathLst>
              </a:custGeom>
              <a:solidFill>
                <a:schemeClr val="bg2"/>
              </a:solidFill>
              <a:ln w="9525" cap="rnd">
                <a:noFill/>
                <a:round/>
                <a:headEnd/>
                <a:tailEnd/>
              </a:ln>
              <a:effectLst/>
            </p:spPr>
            <p:txBody>
              <a:bodyPr/>
              <a:lstStyle/>
              <a:p>
                <a:pPr>
                  <a:defRPr/>
                </a:pPr>
                <a:endParaRPr lang="en-US" dirty="0">
                  <a:latin typeface="Arial" pitchFamily="34" charset="0"/>
                  <a:cs typeface="+mn-cs"/>
                </a:endParaRPr>
              </a:p>
            </p:txBody>
          </p:sp>
        </p:grpSp>
      </p:grpSp>
      <p:sp>
        <p:nvSpPr>
          <p:cNvPr id="3104" name="Rectangle 32"/>
          <p:cNvSpPr>
            <a:spLocks noGrp="1" noChangeArrowheads="1"/>
          </p:cNvSpPr>
          <p:nvPr>
            <p:ph type="ctrTitle" sz="quarter"/>
          </p:nvPr>
        </p:nvSpPr>
        <p:spPr>
          <a:xfrm>
            <a:off x="685800" y="2057400"/>
            <a:ext cx="7772400" cy="1143000"/>
          </a:xfrm>
        </p:spPr>
        <p:txBody>
          <a:bodyPr anchor="ctr"/>
          <a:lstStyle>
            <a:lvl1pPr>
              <a:defRPr/>
            </a:lvl1pPr>
          </a:lstStyle>
          <a:p>
            <a:r>
              <a:rPr lang="en-US"/>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Tx/>
              <a:buNone/>
              <a:defRPr/>
            </a:lvl1pPr>
          </a:lstStyle>
          <a:p>
            <a:r>
              <a:rPr lang="en-US"/>
              <a:t>Click to edit Master subtitle style</a:t>
            </a:r>
          </a:p>
        </p:txBody>
      </p:sp>
      <p:sp>
        <p:nvSpPr>
          <p:cNvPr id="34" name="Rectangle 34"/>
          <p:cNvSpPr>
            <a:spLocks noGrp="1" noChangeArrowheads="1"/>
          </p:cNvSpPr>
          <p:nvPr>
            <p:ph type="dt" sz="quarter" idx="10"/>
          </p:nvPr>
        </p:nvSpPr>
        <p:spPr>
          <a:xfrm>
            <a:off x="685800" y="6400800"/>
            <a:ext cx="1905000" cy="457200"/>
          </a:xfrm>
        </p:spPr>
        <p:txBody>
          <a:bodyPr/>
          <a:lstStyle>
            <a:lvl1pPr>
              <a:defRPr dirty="0"/>
            </a:lvl1pPr>
          </a:lstStyle>
          <a:p>
            <a:pPr>
              <a:defRPr/>
            </a:pPr>
            <a:endParaRPr lang="en-US"/>
          </a:p>
        </p:txBody>
      </p:sp>
      <p:sp>
        <p:nvSpPr>
          <p:cNvPr id="35" name="Rectangle 35"/>
          <p:cNvSpPr>
            <a:spLocks noGrp="1" noChangeArrowheads="1"/>
          </p:cNvSpPr>
          <p:nvPr>
            <p:ph type="ftr" sz="quarter" idx="11"/>
          </p:nvPr>
        </p:nvSpPr>
        <p:spPr>
          <a:xfrm>
            <a:off x="3124200" y="6400800"/>
            <a:ext cx="2895600" cy="457200"/>
          </a:xfrm>
        </p:spPr>
        <p:txBody>
          <a:bodyPr/>
          <a:lstStyle>
            <a:lvl1pPr>
              <a:defRPr dirty="0" smtClean="0"/>
            </a:lvl1pPr>
          </a:lstStyle>
          <a:p>
            <a:pPr>
              <a:defRPr/>
            </a:pPr>
            <a:r>
              <a:rPr lang="en-US"/>
              <a:t>Copyright ©2014 by Pearson Education, Inc. All rights reserved. </a:t>
            </a:r>
            <a:endParaRPr lang="en-US"/>
          </a:p>
        </p:txBody>
      </p:sp>
      <p:sp>
        <p:nvSpPr>
          <p:cNvPr id="36" name="Rectangle 36"/>
          <p:cNvSpPr>
            <a:spLocks noGrp="1" noChangeArrowheads="1"/>
          </p:cNvSpPr>
          <p:nvPr>
            <p:ph type="sldNum" sz="quarter" idx="12"/>
          </p:nvPr>
        </p:nvSpPr>
        <p:spPr>
          <a:xfrm>
            <a:off x="6553200" y="6400800"/>
            <a:ext cx="1905000" cy="457200"/>
          </a:xfrm>
        </p:spPr>
        <p:txBody>
          <a:bodyPr/>
          <a:lstStyle>
            <a:lvl1pPr>
              <a:defRPr>
                <a:solidFill>
                  <a:schemeClr val="tx1"/>
                </a:solidFill>
              </a:defRPr>
            </a:lvl1pPr>
          </a:lstStyle>
          <a:p>
            <a:pPr>
              <a:defRPr/>
            </a:pPr>
            <a:fld id="{7C290D80-68F9-49BD-88CB-6539C1D3F18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42"/>
          <p:cNvSpPr>
            <a:spLocks noGrp="1" noChangeArrowheads="1"/>
          </p:cNvSpPr>
          <p:nvPr>
            <p:ph type="sldNum" sz="quarter" idx="12"/>
          </p:nvPr>
        </p:nvSpPr>
        <p:spPr>
          <a:ln/>
        </p:spPr>
        <p:txBody>
          <a:bodyPr/>
          <a:lstStyle>
            <a:lvl1pPr>
              <a:defRPr/>
            </a:lvl1pPr>
          </a:lstStyle>
          <a:p>
            <a:pPr>
              <a:defRPr/>
            </a:pPr>
            <a:r>
              <a:rPr lang="en-US"/>
              <a:t>5-</a:t>
            </a:r>
            <a:fld id="{000A3B5B-8F71-4141-BB14-59436D6449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905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42"/>
          <p:cNvSpPr>
            <a:spLocks noGrp="1" noChangeArrowheads="1"/>
          </p:cNvSpPr>
          <p:nvPr>
            <p:ph type="sldNum" sz="quarter" idx="12"/>
          </p:nvPr>
        </p:nvSpPr>
        <p:spPr>
          <a:ln/>
        </p:spPr>
        <p:txBody>
          <a:bodyPr/>
          <a:lstStyle>
            <a:lvl1pPr>
              <a:defRPr/>
            </a:lvl1pPr>
          </a:lstStyle>
          <a:p>
            <a:pPr>
              <a:defRPr/>
            </a:pPr>
            <a:r>
              <a:rPr lang="en-US"/>
              <a:t>5-</a:t>
            </a:r>
            <a:fld id="{FB5838FE-CCFA-46B0-905A-8A64BF0A97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8077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42"/>
          <p:cNvSpPr>
            <a:spLocks noGrp="1" noChangeArrowheads="1"/>
          </p:cNvSpPr>
          <p:nvPr>
            <p:ph type="sldNum" sz="quarter" idx="12"/>
          </p:nvPr>
        </p:nvSpPr>
        <p:spPr>
          <a:ln/>
        </p:spPr>
        <p:txBody>
          <a:bodyPr/>
          <a:lstStyle>
            <a:lvl1pPr>
              <a:defRPr/>
            </a:lvl1pPr>
          </a:lstStyle>
          <a:p>
            <a:pPr>
              <a:defRPr/>
            </a:pPr>
            <a:r>
              <a:rPr lang="en-US"/>
              <a:t>5-</a:t>
            </a:r>
            <a:fld id="{F72EF089-0839-4770-977E-6E5C48C62F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42"/>
          <p:cNvSpPr>
            <a:spLocks noGrp="1" noChangeArrowheads="1"/>
          </p:cNvSpPr>
          <p:nvPr>
            <p:ph type="sldNum" sz="quarter" idx="12"/>
          </p:nvPr>
        </p:nvSpPr>
        <p:spPr>
          <a:ln/>
        </p:spPr>
        <p:txBody>
          <a:bodyPr/>
          <a:lstStyle>
            <a:lvl1pPr>
              <a:defRPr/>
            </a:lvl1pPr>
          </a:lstStyle>
          <a:p>
            <a:pPr>
              <a:defRPr/>
            </a:pPr>
            <a:r>
              <a:rPr lang="en-US"/>
              <a:t>5-</a:t>
            </a:r>
            <a:fld id="{5A649B4E-7821-4BA8-8A7B-680ED12D05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6" name="Rectangle 42"/>
          <p:cNvSpPr>
            <a:spLocks noGrp="1" noChangeArrowheads="1"/>
          </p:cNvSpPr>
          <p:nvPr>
            <p:ph type="sldNum" sz="quarter" idx="12"/>
          </p:nvPr>
        </p:nvSpPr>
        <p:spPr>
          <a:ln/>
        </p:spPr>
        <p:txBody>
          <a:bodyPr/>
          <a:lstStyle>
            <a:lvl1pPr>
              <a:defRPr/>
            </a:lvl1pPr>
          </a:lstStyle>
          <a:p>
            <a:pPr>
              <a:defRPr/>
            </a:pPr>
            <a:r>
              <a:rPr lang="en-US"/>
              <a:t>5-</a:t>
            </a:r>
            <a:fld id="{6A36BB32-3968-4DE4-9333-AC240D5042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42"/>
          <p:cNvSpPr>
            <a:spLocks noGrp="1" noChangeArrowheads="1"/>
          </p:cNvSpPr>
          <p:nvPr>
            <p:ph type="sldNum" sz="quarter" idx="12"/>
          </p:nvPr>
        </p:nvSpPr>
        <p:spPr>
          <a:ln/>
        </p:spPr>
        <p:txBody>
          <a:bodyPr/>
          <a:lstStyle>
            <a:lvl1pPr>
              <a:defRPr/>
            </a:lvl1pPr>
          </a:lstStyle>
          <a:p>
            <a:pPr>
              <a:defRPr/>
            </a:pPr>
            <a:r>
              <a:rPr lang="en-US"/>
              <a:t>5-</a:t>
            </a:r>
            <a:fld id="{28BCF30B-C624-43EE-9F6A-321859EC5F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9" name="Rectangle 42"/>
          <p:cNvSpPr>
            <a:spLocks noGrp="1" noChangeArrowheads="1"/>
          </p:cNvSpPr>
          <p:nvPr>
            <p:ph type="sldNum" sz="quarter" idx="12"/>
          </p:nvPr>
        </p:nvSpPr>
        <p:spPr>
          <a:ln/>
        </p:spPr>
        <p:txBody>
          <a:bodyPr/>
          <a:lstStyle>
            <a:lvl1pPr>
              <a:defRPr/>
            </a:lvl1pPr>
          </a:lstStyle>
          <a:p>
            <a:pPr>
              <a:defRPr/>
            </a:pPr>
            <a:r>
              <a:rPr lang="en-US"/>
              <a:t>5-</a:t>
            </a:r>
            <a:fld id="{33603DB4-6924-47C1-BAAA-2EEE740D76C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5" name="Rectangle 42"/>
          <p:cNvSpPr>
            <a:spLocks noGrp="1" noChangeArrowheads="1"/>
          </p:cNvSpPr>
          <p:nvPr>
            <p:ph type="sldNum" sz="quarter" idx="12"/>
          </p:nvPr>
        </p:nvSpPr>
        <p:spPr>
          <a:ln/>
        </p:spPr>
        <p:txBody>
          <a:bodyPr/>
          <a:lstStyle>
            <a:lvl1pPr>
              <a:defRPr/>
            </a:lvl1pPr>
          </a:lstStyle>
          <a:p>
            <a:pPr>
              <a:defRPr/>
            </a:pPr>
            <a:r>
              <a:rPr lang="en-US"/>
              <a:t>5-</a:t>
            </a:r>
            <a:fld id="{3D0FF86D-837E-485D-9671-5DC0DC2639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4" name="Rectangle 42"/>
          <p:cNvSpPr>
            <a:spLocks noGrp="1" noChangeArrowheads="1"/>
          </p:cNvSpPr>
          <p:nvPr>
            <p:ph type="sldNum" sz="quarter" idx="12"/>
          </p:nvPr>
        </p:nvSpPr>
        <p:spPr>
          <a:ln/>
        </p:spPr>
        <p:txBody>
          <a:bodyPr/>
          <a:lstStyle>
            <a:lvl1pPr>
              <a:defRPr/>
            </a:lvl1pPr>
          </a:lstStyle>
          <a:p>
            <a:pPr>
              <a:defRPr/>
            </a:pPr>
            <a:r>
              <a:rPr lang="en-US"/>
              <a:t>5-</a:t>
            </a:r>
            <a:fld id="{A1A4762C-78D6-4F0E-85CD-401867B65AB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42"/>
          <p:cNvSpPr>
            <a:spLocks noGrp="1" noChangeArrowheads="1"/>
          </p:cNvSpPr>
          <p:nvPr>
            <p:ph type="sldNum" sz="quarter" idx="12"/>
          </p:nvPr>
        </p:nvSpPr>
        <p:spPr>
          <a:ln/>
        </p:spPr>
        <p:txBody>
          <a:bodyPr/>
          <a:lstStyle>
            <a:lvl1pPr>
              <a:defRPr/>
            </a:lvl1pPr>
          </a:lstStyle>
          <a:p>
            <a:pPr>
              <a:defRPr/>
            </a:pPr>
            <a:r>
              <a:rPr lang="en-US"/>
              <a:t>5-</a:t>
            </a:r>
            <a:fld id="{9AF77EDD-334E-40EF-A35C-9A8B0B9970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 </a:t>
            </a:r>
          </a:p>
        </p:txBody>
      </p:sp>
      <p:sp>
        <p:nvSpPr>
          <p:cNvPr id="7" name="Rectangle 42"/>
          <p:cNvSpPr>
            <a:spLocks noGrp="1" noChangeArrowheads="1"/>
          </p:cNvSpPr>
          <p:nvPr>
            <p:ph type="sldNum" sz="quarter" idx="12"/>
          </p:nvPr>
        </p:nvSpPr>
        <p:spPr>
          <a:ln/>
        </p:spPr>
        <p:txBody>
          <a:bodyPr/>
          <a:lstStyle>
            <a:lvl1pPr>
              <a:defRPr/>
            </a:lvl1pPr>
          </a:lstStyle>
          <a:p>
            <a:pPr>
              <a:defRPr/>
            </a:pPr>
            <a:r>
              <a:rPr lang="en-US"/>
              <a:t>5-</a:t>
            </a:r>
            <a:fld id="{FB218051-DB81-42BE-9F35-DC87B8550E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1026" name="Rectangle 38"/>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Rectangle 39"/>
          <p:cNvSpPr>
            <a:spLocks noGrp="1" noChangeArrowheads="1"/>
          </p:cNvSpPr>
          <p:nvPr>
            <p:ph type="body" idx="1"/>
          </p:nvPr>
        </p:nvSpPr>
        <p:spPr bwMode="auto">
          <a:xfrm>
            <a:off x="9906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4" name="Rectangle 40"/>
          <p:cNvSpPr>
            <a:spLocks noGrp="1" noChangeArrowheads="1"/>
          </p:cNvSpPr>
          <p:nvPr>
            <p:ph type="dt" sz="half" idx="2"/>
          </p:nvPr>
        </p:nvSpPr>
        <p:spPr bwMode="auto">
          <a:xfrm>
            <a:off x="685800" y="6018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dirty="0">
                <a:solidFill>
                  <a:schemeClr val="tx1"/>
                </a:solidFill>
                <a:latin typeface="Arial" pitchFamily="34" charset="0"/>
                <a:cs typeface="+mn-cs"/>
              </a:defRPr>
            </a:lvl1pPr>
          </a:lstStyle>
          <a:p>
            <a:pPr>
              <a:defRPr/>
            </a:pPr>
            <a:endParaRPr lang="en-US"/>
          </a:p>
        </p:txBody>
      </p:sp>
      <p:sp>
        <p:nvSpPr>
          <p:cNvPr id="1065" name="Rectangle 41"/>
          <p:cNvSpPr>
            <a:spLocks noGrp="1" noChangeArrowheads="1"/>
          </p:cNvSpPr>
          <p:nvPr>
            <p:ph type="ftr" sz="quarter" idx="3"/>
          </p:nvPr>
        </p:nvSpPr>
        <p:spPr bwMode="auto">
          <a:xfrm>
            <a:off x="2438400" y="6553200"/>
            <a:ext cx="56388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solidFill>
                  <a:schemeClr val="tx1"/>
                </a:solidFill>
                <a:latin typeface="Arial" pitchFamily="34" charset="0"/>
                <a:cs typeface="+mn-cs"/>
              </a:defRPr>
            </a:lvl1pPr>
          </a:lstStyle>
          <a:p>
            <a:pPr>
              <a:defRPr/>
            </a:pPr>
            <a:r>
              <a:rPr lang="en-US"/>
              <a:t>Copyright ©2014 by Pearson Education, Inc. All rights reserved. </a:t>
            </a:r>
            <a:endParaRPr lang="en-US"/>
          </a:p>
        </p:txBody>
      </p:sp>
      <p:sp>
        <p:nvSpPr>
          <p:cNvPr id="1066" name="Rectangle 42"/>
          <p:cNvSpPr>
            <a:spLocks noGrp="1" noChangeArrowheads="1"/>
          </p:cNvSpPr>
          <p:nvPr>
            <p:ph type="sldNum" sz="quarter" idx="4"/>
          </p:nvPr>
        </p:nvSpPr>
        <p:spPr bwMode="auto">
          <a:xfrm>
            <a:off x="67056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latin typeface="Arial" pitchFamily="34" charset="0"/>
                <a:cs typeface="+mn-cs"/>
              </a:defRPr>
            </a:lvl1pPr>
          </a:lstStyle>
          <a:p>
            <a:pPr>
              <a:defRPr/>
            </a:pPr>
            <a:r>
              <a:rPr lang="en-US"/>
              <a:t>5-</a:t>
            </a:r>
            <a:fld id="{72637F8A-CD98-41E4-9531-868BF4ACDE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pitchFamily="34" charset="0"/>
        </a:defRPr>
      </a:lvl2pPr>
      <a:lvl3pPr algn="ctr" rtl="0" eaLnBrk="0" fontAlgn="base" hangingPunct="0">
        <a:spcBef>
          <a:spcPct val="0"/>
        </a:spcBef>
        <a:spcAft>
          <a:spcPct val="0"/>
        </a:spcAft>
        <a:defRPr sz="3200" b="1">
          <a:solidFill>
            <a:schemeClr val="bg1"/>
          </a:solidFill>
          <a:latin typeface="Arial" pitchFamily="34" charset="0"/>
        </a:defRPr>
      </a:lvl3pPr>
      <a:lvl4pPr algn="ctr" rtl="0" eaLnBrk="0" fontAlgn="base" hangingPunct="0">
        <a:spcBef>
          <a:spcPct val="0"/>
        </a:spcBef>
        <a:spcAft>
          <a:spcPct val="0"/>
        </a:spcAft>
        <a:defRPr sz="3200" b="1">
          <a:solidFill>
            <a:schemeClr val="bg1"/>
          </a:solidFill>
          <a:latin typeface="Arial" pitchFamily="34" charset="0"/>
        </a:defRPr>
      </a:lvl4pPr>
      <a:lvl5pPr algn="ctr" rtl="0" eaLnBrk="0" fontAlgn="base" hangingPunct="0">
        <a:spcBef>
          <a:spcPct val="0"/>
        </a:spcBef>
        <a:spcAft>
          <a:spcPct val="0"/>
        </a:spcAft>
        <a:defRPr sz="3200" b="1">
          <a:solidFill>
            <a:schemeClr val="bg1"/>
          </a:solidFill>
          <a:latin typeface="Arial" pitchFamily="34" charset="0"/>
        </a:defRPr>
      </a:lvl5pPr>
      <a:lvl6pPr marL="457200" algn="ctr" rtl="0" eaLnBrk="0" fontAlgn="base" hangingPunct="0">
        <a:spcBef>
          <a:spcPct val="0"/>
        </a:spcBef>
        <a:spcAft>
          <a:spcPct val="0"/>
        </a:spcAft>
        <a:defRPr sz="3200" b="1">
          <a:solidFill>
            <a:schemeClr val="bg1"/>
          </a:solidFill>
          <a:latin typeface="Arial" pitchFamily="34" charset="0"/>
        </a:defRPr>
      </a:lvl6pPr>
      <a:lvl7pPr marL="914400" algn="ctr" rtl="0" eaLnBrk="0" fontAlgn="base" hangingPunct="0">
        <a:spcBef>
          <a:spcPct val="0"/>
        </a:spcBef>
        <a:spcAft>
          <a:spcPct val="0"/>
        </a:spcAft>
        <a:defRPr sz="3200" b="1">
          <a:solidFill>
            <a:schemeClr val="bg1"/>
          </a:solidFill>
          <a:latin typeface="Arial" pitchFamily="34" charset="0"/>
        </a:defRPr>
      </a:lvl7pPr>
      <a:lvl8pPr marL="1371600" algn="ctr" rtl="0" eaLnBrk="0" fontAlgn="base" hangingPunct="0">
        <a:spcBef>
          <a:spcPct val="0"/>
        </a:spcBef>
        <a:spcAft>
          <a:spcPct val="0"/>
        </a:spcAft>
        <a:defRPr sz="3200" b="1">
          <a:solidFill>
            <a:schemeClr val="bg1"/>
          </a:solidFill>
          <a:latin typeface="Arial" pitchFamily="34" charset="0"/>
        </a:defRPr>
      </a:lvl8pPr>
      <a:lvl9pPr marL="1828800" algn="ctr" rtl="0" eaLnBrk="0" fontAlgn="base" hangingPunct="0">
        <a:spcBef>
          <a:spcPct val="0"/>
        </a:spcBef>
        <a:spcAft>
          <a:spcPct val="0"/>
        </a:spcAft>
        <a:defRPr sz="32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bg1"/>
        </a:buClr>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lr>
          <a:schemeClr val="bg1"/>
        </a:buClr>
        <a:buChar char="•"/>
        <a:defRPr sz="2400">
          <a:solidFill>
            <a:schemeClr val="bg1"/>
          </a:solidFill>
          <a:latin typeface="+mn-lt"/>
        </a:defRPr>
      </a:lvl3pPr>
      <a:lvl4pPr marL="1600200" indent="-228600" algn="l" rtl="0" eaLnBrk="0" fontAlgn="base" hangingPunct="0">
        <a:spcBef>
          <a:spcPct val="20000"/>
        </a:spcBef>
        <a:spcAft>
          <a:spcPct val="0"/>
        </a:spcAft>
        <a:buClr>
          <a:schemeClr val="bg1"/>
        </a:buClr>
        <a:buChar char="•"/>
        <a:defRPr sz="2000">
          <a:solidFill>
            <a:schemeClr val="bg1"/>
          </a:solidFill>
          <a:latin typeface="+mn-lt"/>
        </a:defRPr>
      </a:lvl4pPr>
      <a:lvl5pPr marL="2057400" indent="-228600" algn="l" rtl="0" eaLnBrk="0" fontAlgn="base" hangingPunct="0">
        <a:spcBef>
          <a:spcPct val="20000"/>
        </a:spcBef>
        <a:spcAft>
          <a:spcPct val="0"/>
        </a:spcAft>
        <a:buClr>
          <a:schemeClr val="bg1"/>
        </a:buClr>
        <a:buChar char="•"/>
        <a:defRPr sz="2000">
          <a:solidFill>
            <a:schemeClr val="bg1"/>
          </a:solidFill>
          <a:latin typeface="+mn-lt"/>
        </a:defRPr>
      </a:lvl5pPr>
      <a:lvl6pPr marL="2514600" indent="-228600" algn="l" rtl="0" eaLnBrk="0" fontAlgn="base" hangingPunct="0">
        <a:spcBef>
          <a:spcPct val="20000"/>
        </a:spcBef>
        <a:spcAft>
          <a:spcPct val="0"/>
        </a:spcAft>
        <a:buClr>
          <a:schemeClr val="bg1"/>
        </a:buClr>
        <a:buChar char="•"/>
        <a:defRPr sz="2000">
          <a:solidFill>
            <a:schemeClr val="bg1"/>
          </a:solidFill>
          <a:latin typeface="+mn-lt"/>
        </a:defRPr>
      </a:lvl6pPr>
      <a:lvl7pPr marL="2971800" indent="-228600" algn="l" rtl="0" eaLnBrk="0" fontAlgn="base" hangingPunct="0">
        <a:spcBef>
          <a:spcPct val="20000"/>
        </a:spcBef>
        <a:spcAft>
          <a:spcPct val="0"/>
        </a:spcAft>
        <a:buClr>
          <a:schemeClr val="bg1"/>
        </a:buClr>
        <a:buChar char="•"/>
        <a:defRPr sz="2000">
          <a:solidFill>
            <a:schemeClr val="bg1"/>
          </a:solidFill>
          <a:latin typeface="+mn-lt"/>
        </a:defRPr>
      </a:lvl7pPr>
      <a:lvl8pPr marL="3429000" indent="-228600" algn="l" rtl="0" eaLnBrk="0" fontAlgn="base" hangingPunct="0">
        <a:spcBef>
          <a:spcPct val="20000"/>
        </a:spcBef>
        <a:spcAft>
          <a:spcPct val="0"/>
        </a:spcAft>
        <a:buClr>
          <a:schemeClr val="bg1"/>
        </a:buClr>
        <a:buChar char="•"/>
        <a:defRPr sz="2000">
          <a:solidFill>
            <a:schemeClr val="bg1"/>
          </a:solidFill>
          <a:latin typeface="+mn-lt"/>
        </a:defRPr>
      </a:lvl8pPr>
      <a:lvl9pPr marL="3886200" indent="-228600" algn="l" rtl="0" eaLnBrk="0" fontAlgn="base" hangingPunct="0">
        <a:spcBef>
          <a:spcPct val="20000"/>
        </a:spcBef>
        <a:spcAft>
          <a:spcPct val="0"/>
        </a:spcAft>
        <a:buClr>
          <a:schemeClr val="bg1"/>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adage.com/print?article_id1367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adage.com/print?article_id=14072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nmy.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nmy.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youtube.com/watch?v=25pEUTFWjJ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nmy.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oter Placeholder 3"/>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16386"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894A0B25-6070-4F3B-8102-DDC6B2E67B34}" type="slidenum">
              <a:rPr lang="en-US" smtClean="0">
                <a:latin typeface="Arial" charset="0"/>
                <a:cs typeface="Arial" charset="0"/>
              </a:rPr>
              <a:pPr/>
              <a:t>1</a:t>
            </a:fld>
            <a:endParaRPr lang="en-US" smtClean="0">
              <a:latin typeface="Arial" charset="0"/>
              <a:cs typeface="Arial" charset="0"/>
            </a:endParaRPr>
          </a:p>
        </p:txBody>
      </p:sp>
      <p:sp>
        <p:nvSpPr>
          <p:cNvPr id="16387"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6388"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6389"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5</a:t>
            </a:r>
          </a:p>
        </p:txBody>
      </p:sp>
      <p:sp>
        <p:nvSpPr>
          <p:cNvPr id="16390" name="Text Box 5"/>
          <p:cNvSpPr txBox="1">
            <a:spLocks noChangeArrowheads="1"/>
          </p:cNvSpPr>
          <p:nvPr/>
        </p:nvSpPr>
        <p:spPr bwMode="auto">
          <a:xfrm>
            <a:off x="0" y="1524000"/>
            <a:ext cx="9144000" cy="3475038"/>
          </a:xfrm>
          <a:prstGeom prst="rect">
            <a:avLst/>
          </a:prstGeom>
          <a:noFill/>
          <a:ln w="12700">
            <a:noFill/>
            <a:miter lim="800000"/>
            <a:headEnd type="none" w="sm" len="sm"/>
            <a:tailEnd type="none" w="sm" len="sm"/>
          </a:ln>
        </p:spPr>
        <p:txBody>
          <a:bodyPr>
            <a:spAutoFit/>
          </a:bodyPr>
          <a:lstStyle/>
          <a:p>
            <a:pPr algn="ctr"/>
            <a:r>
              <a:rPr lang="en-US" sz="3600" b="1">
                <a:solidFill>
                  <a:srgbClr val="FF3300"/>
                </a:solidFill>
              </a:rPr>
              <a:t>		</a:t>
            </a:r>
            <a:r>
              <a:rPr lang="en-US" sz="6000" b="1">
                <a:solidFill>
                  <a:srgbClr val="CC3300"/>
                </a:solidFill>
              </a:rPr>
              <a:t>Chapter Five</a:t>
            </a:r>
          </a:p>
          <a:p>
            <a:pPr algn="ctr"/>
            <a:endParaRPr lang="en-US" sz="5400" b="1">
              <a:solidFill>
                <a:srgbClr val="FF3300"/>
              </a:solidFill>
            </a:endParaRPr>
          </a:p>
          <a:p>
            <a:pPr algn="ctr"/>
            <a:endParaRPr lang="en-US" sz="3600" b="1">
              <a:solidFill>
                <a:srgbClr val="FF3300"/>
              </a:solidFill>
            </a:endParaRPr>
          </a:p>
          <a:p>
            <a:pPr algn="ctr"/>
            <a:endParaRPr lang="en-US" sz="1800" b="1">
              <a:solidFill>
                <a:srgbClr val="FF3300"/>
              </a:solidFill>
            </a:endParaRPr>
          </a:p>
          <a:p>
            <a:pPr algn="ctr"/>
            <a:r>
              <a:rPr lang="en-US" sz="5400" b="1">
                <a:solidFill>
                  <a:srgbClr val="CC3300"/>
                </a:solidFill>
              </a:rPr>
              <a:t>Advertising 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3481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3E409D44-3911-46D7-9C8D-73891A07D8C7}" type="slidenum">
              <a:rPr lang="en-US" smtClean="0">
                <a:latin typeface="Arial" charset="0"/>
                <a:cs typeface="Arial" charset="0"/>
              </a:rPr>
              <a:pPr/>
              <a:t>10</a:t>
            </a:fld>
            <a:endParaRPr lang="en-US" smtClean="0">
              <a:latin typeface="Arial" charset="0"/>
              <a:cs typeface="Arial" charset="0"/>
            </a:endParaRPr>
          </a:p>
        </p:txBody>
      </p:sp>
      <p:sp>
        <p:nvSpPr>
          <p:cNvPr id="3481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482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482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4822" name="Content Placeholder 4"/>
          <p:cNvSpPr>
            <a:spLocks noGrp="1"/>
          </p:cNvSpPr>
          <p:nvPr>
            <p:ph sz="half" idx="1"/>
          </p:nvPr>
        </p:nvSpPr>
        <p:spPr>
          <a:xfrm>
            <a:off x="914400" y="2362200"/>
            <a:ext cx="3657600" cy="3048000"/>
          </a:xfrm>
        </p:spPr>
        <p:txBody>
          <a:bodyPr/>
          <a:lstStyle/>
          <a:p>
            <a:r>
              <a:rPr lang="en-US" sz="2000" smtClean="0"/>
              <a:t>Lower costs</a:t>
            </a:r>
          </a:p>
          <a:p>
            <a:r>
              <a:rPr lang="en-US" sz="2000" smtClean="0"/>
              <a:t>Consistent brand message</a:t>
            </a:r>
          </a:p>
          <a:p>
            <a:r>
              <a:rPr lang="en-US" sz="2000" smtClean="0"/>
              <a:t>Better understanding of product and mission</a:t>
            </a:r>
          </a:p>
          <a:p>
            <a:r>
              <a:rPr lang="en-US" sz="2000" smtClean="0"/>
              <a:t>Faster ad production</a:t>
            </a:r>
          </a:p>
          <a:p>
            <a:r>
              <a:rPr lang="en-US" sz="2000" smtClean="0"/>
              <a:t>Works closer with CEO</a:t>
            </a:r>
          </a:p>
          <a:p>
            <a:r>
              <a:rPr lang="en-US" sz="2000" smtClean="0"/>
              <a:t>Lower turnover rate in the creative team</a:t>
            </a:r>
          </a:p>
        </p:txBody>
      </p:sp>
      <p:sp>
        <p:nvSpPr>
          <p:cNvPr id="11" name="Content Placeholder 5"/>
          <p:cNvSpPr txBox="1">
            <a:spLocks/>
          </p:cNvSpPr>
          <p:nvPr/>
        </p:nvSpPr>
        <p:spPr>
          <a:xfrm>
            <a:off x="4876800" y="2328863"/>
            <a:ext cx="4038600" cy="2928937"/>
          </a:xfrm>
          <a:prstGeom prst="rect">
            <a:avLst/>
          </a:prstGeom>
        </p:spPr>
        <p:txBody>
          <a:bodyPr/>
          <a:lstStyle/>
          <a:p>
            <a:pPr marL="342900" indent="-342900" eaLnBrk="0" hangingPunct="0">
              <a:spcBef>
                <a:spcPct val="20000"/>
              </a:spcBef>
              <a:buClr>
                <a:schemeClr val="bg1"/>
              </a:buClr>
              <a:buFontTx/>
              <a:buChar char="•"/>
              <a:defRPr/>
            </a:pPr>
            <a:r>
              <a:rPr lang="en-US" sz="2000" kern="0" dirty="0">
                <a:latin typeface="+mn-lt"/>
                <a:cs typeface="+mn-cs"/>
              </a:rPr>
              <a:t>Reduce costs</a:t>
            </a:r>
          </a:p>
          <a:p>
            <a:pPr marL="342900" indent="-342900" eaLnBrk="0" hangingPunct="0">
              <a:spcBef>
                <a:spcPct val="20000"/>
              </a:spcBef>
              <a:buClr>
                <a:schemeClr val="bg1"/>
              </a:buClr>
              <a:buFontTx/>
              <a:buChar char="•"/>
              <a:defRPr/>
            </a:pPr>
            <a:r>
              <a:rPr lang="en-US" sz="2000" kern="0" dirty="0">
                <a:latin typeface="+mn-lt"/>
                <a:cs typeface="+mn-cs"/>
              </a:rPr>
              <a:t>Greater expertise</a:t>
            </a:r>
          </a:p>
          <a:p>
            <a:pPr marL="342900" indent="-342900" eaLnBrk="0" hangingPunct="0">
              <a:spcBef>
                <a:spcPct val="20000"/>
              </a:spcBef>
              <a:buClr>
                <a:schemeClr val="bg1"/>
              </a:buClr>
              <a:buFontTx/>
              <a:buChar char="•"/>
              <a:defRPr/>
            </a:pPr>
            <a:r>
              <a:rPr lang="en-US" sz="2000" kern="0" dirty="0">
                <a:latin typeface="+mn-lt"/>
                <a:cs typeface="+mn-cs"/>
              </a:rPr>
              <a:t>Outsider’s perspective</a:t>
            </a:r>
          </a:p>
          <a:p>
            <a:pPr marL="342900" indent="-342900" eaLnBrk="0" hangingPunct="0">
              <a:spcBef>
                <a:spcPct val="20000"/>
              </a:spcBef>
              <a:buClr>
                <a:schemeClr val="bg1"/>
              </a:buClr>
              <a:buFontTx/>
              <a:buChar char="•"/>
              <a:defRPr/>
            </a:pPr>
            <a:r>
              <a:rPr lang="en-US" sz="2000" kern="0" dirty="0">
                <a:latin typeface="+mn-lt"/>
                <a:cs typeface="+mn-cs"/>
              </a:rPr>
              <a:t>Access to top talent</a:t>
            </a:r>
          </a:p>
        </p:txBody>
      </p:sp>
      <p:sp>
        <p:nvSpPr>
          <p:cNvPr id="12" name="TextBox 6"/>
          <p:cNvSpPr txBox="1">
            <a:spLocks noChangeArrowheads="1"/>
          </p:cNvSpPr>
          <p:nvPr/>
        </p:nvSpPr>
        <p:spPr bwMode="auto">
          <a:xfrm>
            <a:off x="1143000" y="6122988"/>
            <a:ext cx="7848600" cy="430212"/>
          </a:xfrm>
          <a:prstGeom prst="rect">
            <a:avLst/>
          </a:prstGeom>
          <a:noFill/>
          <a:ln w="9525">
            <a:noFill/>
            <a:miter lim="800000"/>
            <a:headEnd/>
            <a:tailEnd/>
          </a:ln>
        </p:spPr>
        <p:txBody>
          <a:bodyPr>
            <a:spAutoFit/>
          </a:bodyPr>
          <a:lstStyle/>
          <a:p>
            <a:pPr>
              <a:defRPr/>
            </a:pPr>
            <a:r>
              <a:rPr lang="en-US" sz="1050" dirty="0">
                <a:cs typeface="+mn-cs"/>
              </a:rPr>
              <a:t>Source: Adapted from Rupal Parekh, “Thinking of Pulling a CareerBuilder? Pros and Cons of Bringing an Account In-House,” </a:t>
            </a:r>
            <a:r>
              <a:rPr lang="en-US" sz="1050" i="1" dirty="0">
                <a:cs typeface="+mn-cs"/>
              </a:rPr>
              <a:t>Advertising Age</a:t>
            </a:r>
            <a:r>
              <a:rPr lang="en-US" sz="1050" dirty="0">
                <a:cs typeface="+mn-cs"/>
              </a:rPr>
              <a:t>, </a:t>
            </a:r>
            <a:r>
              <a:rPr lang="en-US" sz="1050" dirty="0">
                <a:cs typeface="+mn-cs"/>
                <a:hlinkClick r:id="rId3"/>
              </a:rPr>
              <a:t>http://adage.com/print?article_id136701</a:t>
            </a:r>
            <a:r>
              <a:rPr lang="en-US" sz="1050" dirty="0">
                <a:cs typeface="+mn-cs"/>
              </a:rPr>
              <a:t>, May 18, 2009</a:t>
            </a:r>
          </a:p>
        </p:txBody>
      </p:sp>
      <p:sp>
        <p:nvSpPr>
          <p:cNvPr id="13" name="TextBox 12"/>
          <p:cNvSpPr txBox="1"/>
          <p:nvPr/>
        </p:nvSpPr>
        <p:spPr>
          <a:xfrm>
            <a:off x="914400" y="1828800"/>
            <a:ext cx="3121025" cy="400050"/>
          </a:xfrm>
          <a:prstGeom prst="rect">
            <a:avLst/>
          </a:prstGeom>
          <a:noFill/>
        </p:spPr>
        <p:txBody>
          <a:bodyPr>
            <a:spAutoFit/>
          </a:bodyPr>
          <a:lstStyle/>
          <a:p>
            <a:pPr>
              <a:defRPr/>
            </a:pPr>
            <a:r>
              <a:rPr lang="en-US" sz="2000" b="1" u="sng" dirty="0">
                <a:solidFill>
                  <a:srgbClr val="0070C0"/>
                </a:solidFill>
                <a:latin typeface="+mn-lt"/>
                <a:cs typeface="+mn-cs"/>
              </a:rPr>
              <a:t>Advantages of In-House</a:t>
            </a:r>
          </a:p>
        </p:txBody>
      </p:sp>
      <p:sp>
        <p:nvSpPr>
          <p:cNvPr id="14" name="TextBox 13"/>
          <p:cNvSpPr txBox="1"/>
          <p:nvPr/>
        </p:nvSpPr>
        <p:spPr>
          <a:xfrm>
            <a:off x="4645025" y="1828800"/>
            <a:ext cx="4041775" cy="400050"/>
          </a:xfrm>
          <a:prstGeom prst="rect">
            <a:avLst/>
          </a:prstGeom>
          <a:noFill/>
        </p:spPr>
        <p:txBody>
          <a:bodyPr>
            <a:spAutoFit/>
          </a:bodyPr>
          <a:lstStyle/>
          <a:p>
            <a:pPr>
              <a:defRPr/>
            </a:pPr>
            <a:r>
              <a:rPr lang="en-US" sz="2000" b="1" u="sng" dirty="0">
                <a:solidFill>
                  <a:srgbClr val="0070C0"/>
                </a:solidFill>
                <a:latin typeface="+mn-lt"/>
                <a:cs typeface="+mn-cs"/>
              </a:rPr>
              <a:t>Advantages of Outside Agency</a:t>
            </a:r>
          </a:p>
        </p:txBody>
      </p:sp>
      <p:sp>
        <p:nvSpPr>
          <p:cNvPr id="34827" name="Rectangle 25"/>
          <p:cNvSpPr>
            <a:spLocks noChangeArrowheads="1"/>
          </p:cNvSpPr>
          <p:nvPr/>
        </p:nvSpPr>
        <p:spPr bwMode="auto">
          <a:xfrm>
            <a:off x="533400" y="228600"/>
            <a:ext cx="73152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34828" name="Rectangle 26"/>
          <p:cNvSpPr>
            <a:spLocks noChangeArrowheads="1"/>
          </p:cNvSpPr>
          <p:nvPr/>
        </p:nvSpPr>
        <p:spPr bwMode="auto">
          <a:xfrm>
            <a:off x="533400" y="838200"/>
            <a:ext cx="73152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4829" name="Text Box 2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 4</a:t>
            </a:r>
          </a:p>
        </p:txBody>
      </p:sp>
      <p:sp>
        <p:nvSpPr>
          <p:cNvPr id="34830" name="Rectangle 28"/>
          <p:cNvSpPr>
            <a:spLocks noChangeArrowheads="1"/>
          </p:cNvSpPr>
          <p:nvPr/>
        </p:nvSpPr>
        <p:spPr bwMode="auto">
          <a:xfrm>
            <a:off x="762000" y="914400"/>
            <a:ext cx="7239000" cy="457200"/>
          </a:xfrm>
          <a:prstGeom prst="rect">
            <a:avLst/>
          </a:prstGeom>
          <a:noFill/>
          <a:ln w="9525">
            <a:noFill/>
            <a:miter lim="800000"/>
            <a:headEnd/>
            <a:tailEnd/>
          </a:ln>
        </p:spPr>
        <p:txBody>
          <a:bodyPr lIns="92075" tIns="46038" rIns="92075" bIns="46038" anchor="ctr"/>
          <a:lstStyle/>
          <a:p>
            <a:pPr eaLnBrk="0" hangingPunct="0"/>
            <a:r>
              <a:rPr lang="en-US" sz="2400" b="1"/>
              <a:t>Advantages of In-House versus Outside Agency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3686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7CD46CF9-28A5-4630-BD10-9F34F34FDE71}" type="slidenum">
              <a:rPr lang="en-US" smtClean="0">
                <a:latin typeface="Arial" charset="0"/>
                <a:cs typeface="Arial" charset="0"/>
              </a:rPr>
              <a:pPr/>
              <a:t>11</a:t>
            </a:fld>
            <a:endParaRPr lang="en-US" smtClean="0">
              <a:latin typeface="Arial" charset="0"/>
              <a:cs typeface="Arial" charset="0"/>
            </a:endParaRPr>
          </a:p>
        </p:txBody>
      </p:sp>
      <p:sp>
        <p:nvSpPr>
          <p:cNvPr id="36867" name="Rectangle 2"/>
          <p:cNvSpPr>
            <a:spLocks noGrp="1" noChangeArrowheads="1"/>
          </p:cNvSpPr>
          <p:nvPr>
            <p:ph type="title"/>
          </p:nvPr>
        </p:nvSpPr>
        <p:spPr>
          <a:xfrm>
            <a:off x="609600" y="228600"/>
            <a:ext cx="8229600" cy="1219200"/>
          </a:xfrm>
        </p:spPr>
        <p:txBody>
          <a:bodyPr/>
          <a:lstStyle/>
          <a:p>
            <a:r>
              <a:rPr lang="en-US" sz="3600" smtClean="0">
                <a:solidFill>
                  <a:srgbClr val="0000CC"/>
                </a:solidFill>
              </a:rPr>
              <a:t>Budget Allocation Considerations</a:t>
            </a:r>
            <a:r>
              <a:rPr lang="en-US" sz="3600" smtClean="0">
                <a:solidFill>
                  <a:srgbClr val="FF0033"/>
                </a:solidFill>
              </a:rPr>
              <a:t/>
            </a:r>
            <a:br>
              <a:rPr lang="en-US" sz="3600" smtClean="0">
                <a:solidFill>
                  <a:srgbClr val="FF0033"/>
                </a:solidFill>
              </a:rPr>
            </a:br>
            <a:r>
              <a:rPr lang="en-US" sz="2400" smtClean="0">
                <a:solidFill>
                  <a:srgbClr val="FF0033"/>
                </a:solidFill>
              </a:rPr>
              <a:t>In-House vs. Advertising Agency</a:t>
            </a:r>
            <a:endParaRPr lang="en-US" sz="3600" smtClean="0"/>
          </a:p>
        </p:txBody>
      </p:sp>
      <p:sp>
        <p:nvSpPr>
          <p:cNvPr id="3686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686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687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36871" name="Text Box 8"/>
          <p:cNvSpPr txBox="1">
            <a:spLocks noChangeArrowheads="1"/>
          </p:cNvSpPr>
          <p:nvPr/>
        </p:nvSpPr>
        <p:spPr bwMode="auto">
          <a:xfrm>
            <a:off x="2362200" y="2819400"/>
            <a:ext cx="5062538" cy="1016000"/>
          </a:xfrm>
          <a:prstGeom prst="rect">
            <a:avLst/>
          </a:prstGeom>
          <a:noFill/>
          <a:ln w="12700">
            <a:noFill/>
            <a:miter lim="800000"/>
            <a:headEnd type="none" w="sm" len="sm"/>
            <a:tailEnd type="none" w="sm" len="sm"/>
          </a:ln>
        </p:spPr>
        <p:txBody>
          <a:bodyPr wrap="none">
            <a:spAutoFit/>
          </a:bodyPr>
          <a:lstStyle/>
          <a:p>
            <a:pPr algn="ctr"/>
            <a:r>
              <a:rPr lang="en-US" sz="6000">
                <a:solidFill>
                  <a:srgbClr val="7030A0"/>
                </a:solidFill>
              </a:rPr>
              <a:t>75-15-10 Rule</a:t>
            </a:r>
          </a:p>
        </p:txBody>
      </p:sp>
      <p:sp>
        <p:nvSpPr>
          <p:cNvPr id="36872" name="Text Box 9"/>
          <p:cNvSpPr txBox="1">
            <a:spLocks noChangeArrowheads="1"/>
          </p:cNvSpPr>
          <p:nvPr/>
        </p:nvSpPr>
        <p:spPr bwMode="auto">
          <a:xfrm>
            <a:off x="2209800" y="4038600"/>
            <a:ext cx="5529263" cy="1554163"/>
          </a:xfrm>
          <a:prstGeom prst="rect">
            <a:avLst/>
          </a:prstGeom>
          <a:noFill/>
          <a:ln w="12700">
            <a:noFill/>
            <a:miter lim="800000"/>
            <a:headEnd type="none" w="sm" len="sm"/>
            <a:tailEnd type="none" w="sm" len="sm"/>
          </a:ln>
        </p:spPr>
        <p:txBody>
          <a:bodyPr wrap="none">
            <a:spAutoFit/>
          </a:bodyPr>
          <a:lstStyle/>
          <a:p>
            <a:r>
              <a:rPr lang="en-US"/>
              <a:t>75% - Media buys</a:t>
            </a:r>
          </a:p>
          <a:p>
            <a:r>
              <a:rPr lang="en-US"/>
              <a:t>15% - Creative work (agency)</a:t>
            </a:r>
          </a:p>
          <a:p>
            <a:r>
              <a:rPr lang="en-US"/>
              <a:t>10% - Ad production</a:t>
            </a:r>
          </a:p>
        </p:txBody>
      </p:sp>
      <p:sp>
        <p:nvSpPr>
          <p:cNvPr id="36873" name="TextBox 9"/>
          <p:cNvSpPr txBox="1">
            <a:spLocks noChangeArrowheads="1"/>
          </p:cNvSpPr>
          <p:nvPr/>
        </p:nvSpPr>
        <p:spPr bwMode="auto">
          <a:xfrm>
            <a:off x="1219200" y="1981200"/>
            <a:ext cx="7297738" cy="523875"/>
          </a:xfrm>
          <a:prstGeom prst="rect">
            <a:avLst/>
          </a:prstGeom>
          <a:noFill/>
          <a:ln w="9525">
            <a:noFill/>
            <a:miter lim="800000"/>
            <a:headEnd/>
            <a:tailEnd/>
          </a:ln>
        </p:spPr>
        <p:txBody>
          <a:bodyPr wrap="none">
            <a:spAutoFit/>
          </a:bodyPr>
          <a:lstStyle/>
          <a:p>
            <a:r>
              <a:rPr lang="en-US" sz="2800"/>
              <a:t>Size of account should match size of agency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838200" y="228600"/>
            <a:ext cx="8001000" cy="1143000"/>
          </a:xfrm>
        </p:spPr>
        <p:txBody>
          <a:bodyPr/>
          <a:lstStyle/>
          <a:p>
            <a:r>
              <a:rPr lang="en-US" sz="4400" smtClean="0">
                <a:solidFill>
                  <a:srgbClr val="0000CC"/>
                </a:solidFill>
              </a:rPr>
              <a:t>Crowd Sourcing</a:t>
            </a:r>
            <a:r>
              <a:rPr lang="en-US" sz="4400" smtClean="0">
                <a:solidFill>
                  <a:srgbClr val="FF0033"/>
                </a:solidFill>
              </a:rPr>
              <a:t/>
            </a:r>
            <a:br>
              <a:rPr lang="en-US" sz="4400" smtClean="0">
                <a:solidFill>
                  <a:srgbClr val="FF0033"/>
                </a:solidFill>
              </a:rPr>
            </a:br>
            <a:r>
              <a:rPr lang="en-US" smtClean="0">
                <a:solidFill>
                  <a:srgbClr val="FF0033"/>
                </a:solidFill>
              </a:rPr>
              <a:t>In-House vs. Advertising Agency</a:t>
            </a:r>
            <a:endParaRPr lang="en-US" sz="4400" smtClean="0"/>
          </a:p>
        </p:txBody>
      </p:sp>
      <p:sp>
        <p:nvSpPr>
          <p:cNvPr id="38914" name="Content Placeholder 10"/>
          <p:cNvSpPr>
            <a:spLocks noGrp="1"/>
          </p:cNvSpPr>
          <p:nvPr>
            <p:ph idx="1"/>
          </p:nvPr>
        </p:nvSpPr>
        <p:spPr>
          <a:xfrm>
            <a:off x="1981200" y="1524000"/>
            <a:ext cx="6400800" cy="4648200"/>
          </a:xfrm>
        </p:spPr>
        <p:txBody>
          <a:bodyPr/>
          <a:lstStyle/>
          <a:p>
            <a:r>
              <a:rPr lang="en-US" smtClean="0"/>
              <a:t>New alternative</a:t>
            </a:r>
          </a:p>
          <a:p>
            <a:r>
              <a:rPr lang="en-US" smtClean="0"/>
              <a:t>Outsource creative</a:t>
            </a:r>
          </a:p>
          <a:p>
            <a:pPr lvl="1"/>
            <a:r>
              <a:rPr lang="en-US" smtClean="0"/>
              <a:t>Doritos</a:t>
            </a:r>
          </a:p>
          <a:p>
            <a:pPr lvl="1"/>
            <a:r>
              <a:rPr lang="en-US" smtClean="0"/>
              <a:t>Harley Davidson</a:t>
            </a:r>
          </a:p>
          <a:p>
            <a:r>
              <a:rPr lang="en-US" smtClean="0"/>
              <a:t>Overall cost not lower</a:t>
            </a:r>
          </a:p>
          <a:p>
            <a:r>
              <a:rPr lang="en-US" smtClean="0"/>
              <a:t>Advantages</a:t>
            </a:r>
          </a:p>
          <a:p>
            <a:pPr lvl="1"/>
            <a:r>
              <a:rPr lang="en-US" smtClean="0"/>
              <a:t>Consumers involved</a:t>
            </a:r>
          </a:p>
          <a:p>
            <a:pPr lvl="1"/>
            <a:r>
              <a:rPr lang="en-US" smtClean="0"/>
              <a:t>Generate buzz</a:t>
            </a:r>
          </a:p>
        </p:txBody>
      </p:sp>
      <p:sp>
        <p:nvSpPr>
          <p:cNvPr id="38915"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3891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1DDCBB04-E3DD-43AC-9099-FA68FA1B757F}" type="slidenum">
              <a:rPr lang="en-US" smtClean="0">
                <a:latin typeface="Arial" charset="0"/>
                <a:cs typeface="Arial" charset="0"/>
              </a:rPr>
              <a:pPr/>
              <a:t>12</a:t>
            </a:fld>
            <a:endParaRPr lang="en-US" smtClean="0">
              <a:latin typeface="Arial" charset="0"/>
              <a:cs typeface="Arial" charset="0"/>
            </a:endParaRPr>
          </a:p>
        </p:txBody>
      </p:sp>
      <p:sp>
        <p:nvSpPr>
          <p:cNvPr id="3891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891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891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38200" y="228600"/>
            <a:ext cx="8001000" cy="685800"/>
          </a:xfrm>
        </p:spPr>
        <p:txBody>
          <a:bodyPr/>
          <a:lstStyle/>
          <a:p>
            <a:r>
              <a:rPr lang="en-US" sz="4000" smtClean="0">
                <a:solidFill>
                  <a:srgbClr val="FF0033"/>
                </a:solidFill>
              </a:rPr>
              <a:t>External Advertising Agencies</a:t>
            </a:r>
            <a:endParaRPr lang="en-US" sz="5400" smtClean="0"/>
          </a:p>
        </p:txBody>
      </p:sp>
      <p:sp>
        <p:nvSpPr>
          <p:cNvPr id="40962"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40963"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7CF3CBCB-EAA6-4978-9CA1-F2AF959E0621}" type="slidenum">
              <a:rPr lang="en-US" smtClean="0">
                <a:latin typeface="Arial" charset="0"/>
                <a:cs typeface="Arial" charset="0"/>
              </a:rPr>
              <a:pPr/>
              <a:t>13</a:t>
            </a:fld>
            <a:endParaRPr lang="en-US" smtClean="0">
              <a:latin typeface="Arial" charset="0"/>
              <a:cs typeface="Arial" charset="0"/>
            </a:endParaRPr>
          </a:p>
        </p:txBody>
      </p:sp>
      <p:sp>
        <p:nvSpPr>
          <p:cNvPr id="4096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096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096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0" name="Rectangle 3"/>
          <p:cNvSpPr txBox="1">
            <a:spLocks noChangeArrowheads="1"/>
          </p:cNvSpPr>
          <p:nvPr/>
        </p:nvSpPr>
        <p:spPr bwMode="auto">
          <a:xfrm>
            <a:off x="1219200" y="1905000"/>
            <a:ext cx="7620000" cy="4114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bg1"/>
              </a:buClr>
              <a:buFontTx/>
              <a:buChar char="•"/>
              <a:defRPr/>
            </a:pPr>
            <a:r>
              <a:rPr lang="en-US" sz="2800" kern="0" dirty="0">
                <a:latin typeface="+mn-lt"/>
                <a:cs typeface="+mn-cs"/>
              </a:rPr>
              <a:t>Advertising agencies</a:t>
            </a:r>
          </a:p>
          <a:p>
            <a:pPr marL="342900" indent="-342900" eaLnBrk="0" hangingPunct="0">
              <a:spcBef>
                <a:spcPct val="20000"/>
              </a:spcBef>
              <a:buClr>
                <a:schemeClr val="bg1"/>
              </a:buClr>
              <a:buFontTx/>
              <a:buChar char="•"/>
              <a:defRPr/>
            </a:pPr>
            <a:r>
              <a:rPr lang="en-US" sz="2800" kern="0" dirty="0">
                <a:latin typeface="+mn-lt"/>
                <a:cs typeface="+mn-cs"/>
              </a:rPr>
              <a:t>Media service companies</a:t>
            </a:r>
          </a:p>
          <a:p>
            <a:pPr marL="342900" indent="-342900" eaLnBrk="0" hangingPunct="0">
              <a:spcBef>
                <a:spcPct val="20000"/>
              </a:spcBef>
              <a:buClr>
                <a:schemeClr val="bg1"/>
              </a:buClr>
              <a:buFontTx/>
              <a:buChar char="•"/>
              <a:defRPr/>
            </a:pPr>
            <a:r>
              <a:rPr lang="en-US" sz="2800" kern="0" dirty="0">
                <a:latin typeface="+mn-lt"/>
                <a:cs typeface="+mn-cs"/>
              </a:rPr>
              <a:t>Direct marketing agencies</a:t>
            </a:r>
          </a:p>
          <a:p>
            <a:pPr marL="342900" indent="-342900" eaLnBrk="0" hangingPunct="0">
              <a:spcBef>
                <a:spcPct val="20000"/>
              </a:spcBef>
              <a:buClr>
                <a:schemeClr val="bg1"/>
              </a:buClr>
              <a:buFontTx/>
              <a:buChar char="•"/>
              <a:defRPr/>
            </a:pPr>
            <a:r>
              <a:rPr lang="en-US" sz="2800" kern="0" dirty="0">
                <a:latin typeface="+mn-lt"/>
                <a:cs typeface="+mn-cs"/>
              </a:rPr>
              <a:t>Consumer and trade promotion specialists</a:t>
            </a:r>
          </a:p>
          <a:p>
            <a:pPr marL="342900" indent="-342900" eaLnBrk="0" hangingPunct="0">
              <a:spcBef>
                <a:spcPct val="20000"/>
              </a:spcBef>
              <a:buClr>
                <a:schemeClr val="bg1"/>
              </a:buClr>
              <a:buFontTx/>
              <a:buChar char="•"/>
              <a:defRPr/>
            </a:pPr>
            <a:r>
              <a:rPr lang="en-US" sz="2800" kern="0" dirty="0">
                <a:latin typeface="+mn-lt"/>
                <a:cs typeface="+mn-cs"/>
              </a:rPr>
              <a:t>Online and digital agencies</a:t>
            </a:r>
          </a:p>
          <a:p>
            <a:pPr marL="342900" indent="-342900" eaLnBrk="0" hangingPunct="0">
              <a:spcBef>
                <a:spcPct val="20000"/>
              </a:spcBef>
              <a:buClr>
                <a:schemeClr val="bg1"/>
              </a:buClr>
              <a:buFontTx/>
              <a:buChar char="•"/>
              <a:defRPr/>
            </a:pPr>
            <a:r>
              <a:rPr lang="en-US" sz="2800" kern="0" dirty="0">
                <a:latin typeface="+mn-lt"/>
                <a:cs typeface="+mn-cs"/>
              </a:rPr>
              <a:t>Social media agencies</a:t>
            </a:r>
          </a:p>
          <a:p>
            <a:pPr marL="342900" indent="-342900" eaLnBrk="0" hangingPunct="0">
              <a:spcBef>
                <a:spcPct val="20000"/>
              </a:spcBef>
              <a:buClr>
                <a:schemeClr val="bg1"/>
              </a:buClr>
              <a:buFontTx/>
              <a:buChar char="•"/>
              <a:defRPr/>
            </a:pPr>
            <a:r>
              <a:rPr lang="en-US" sz="2800" kern="0" dirty="0">
                <a:latin typeface="+mn-lt"/>
                <a:cs typeface="+mn-cs"/>
              </a:rPr>
              <a:t>Public relations agencies</a:t>
            </a:r>
          </a:p>
        </p:txBody>
      </p:sp>
      <p:sp>
        <p:nvSpPr>
          <p:cNvPr id="40968" name="Text Box 4"/>
          <p:cNvSpPr txBox="1">
            <a:spLocks noChangeArrowheads="1"/>
          </p:cNvSpPr>
          <p:nvPr/>
        </p:nvSpPr>
        <p:spPr bwMode="auto">
          <a:xfrm>
            <a:off x="990600" y="1143000"/>
            <a:ext cx="2057400" cy="584200"/>
          </a:xfrm>
          <a:prstGeom prst="rect">
            <a:avLst/>
          </a:prstGeom>
          <a:noFill/>
          <a:ln w="12700">
            <a:noFill/>
            <a:miter lim="800000"/>
            <a:headEnd type="none" w="sm" len="sm"/>
            <a:tailEnd type="none" w="sm" len="sm"/>
          </a:ln>
        </p:spPr>
        <p:txBody>
          <a:bodyPr>
            <a:spAutoFit/>
          </a:bodyPr>
          <a:lstStyle/>
          <a:p>
            <a:r>
              <a:rPr lang="en-US" b="1">
                <a:solidFill>
                  <a:schemeClr val="bg2"/>
                </a:solidFill>
              </a:rPr>
              <a:t>Boutique</a:t>
            </a:r>
          </a:p>
        </p:txBody>
      </p:sp>
      <p:sp>
        <p:nvSpPr>
          <p:cNvPr id="40969" name="Text Box 5"/>
          <p:cNvSpPr txBox="1">
            <a:spLocks noChangeArrowheads="1"/>
          </p:cNvSpPr>
          <p:nvPr/>
        </p:nvSpPr>
        <p:spPr bwMode="auto">
          <a:xfrm>
            <a:off x="5943600" y="1143000"/>
            <a:ext cx="2667000" cy="584200"/>
          </a:xfrm>
          <a:prstGeom prst="rect">
            <a:avLst/>
          </a:prstGeom>
          <a:noFill/>
          <a:ln w="12700">
            <a:noFill/>
            <a:miter lim="800000"/>
            <a:headEnd type="none" w="sm" len="sm"/>
            <a:tailEnd type="none" w="sm" len="sm"/>
          </a:ln>
        </p:spPr>
        <p:txBody>
          <a:bodyPr>
            <a:spAutoFit/>
          </a:bodyPr>
          <a:lstStyle/>
          <a:p>
            <a:r>
              <a:rPr lang="en-US" b="1">
                <a:solidFill>
                  <a:srgbClr val="663300"/>
                </a:solidFill>
              </a:rPr>
              <a:t>Full-Service</a:t>
            </a:r>
          </a:p>
        </p:txBody>
      </p:sp>
      <p:sp>
        <p:nvSpPr>
          <p:cNvPr id="40970" name="Line 6"/>
          <p:cNvSpPr>
            <a:spLocks noChangeShapeType="1"/>
          </p:cNvSpPr>
          <p:nvPr/>
        </p:nvSpPr>
        <p:spPr bwMode="auto">
          <a:xfrm>
            <a:off x="2971800" y="1447800"/>
            <a:ext cx="2895600" cy="0"/>
          </a:xfrm>
          <a:prstGeom prst="line">
            <a:avLst/>
          </a:prstGeom>
          <a:noFill/>
          <a:ln w="57150">
            <a:solidFill>
              <a:schemeClr val="folHlink"/>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4301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AB172D9E-5E90-4212-AE22-E7598EDCE209}" type="slidenum">
              <a:rPr lang="en-US" smtClean="0">
                <a:latin typeface="Arial" charset="0"/>
                <a:cs typeface="Arial" charset="0"/>
              </a:rPr>
              <a:pPr/>
              <a:t>14</a:t>
            </a:fld>
            <a:endParaRPr lang="en-US" smtClean="0">
              <a:latin typeface="Arial" charset="0"/>
              <a:cs typeface="Arial" charset="0"/>
            </a:endParaRPr>
          </a:p>
        </p:txBody>
      </p:sp>
      <p:sp>
        <p:nvSpPr>
          <p:cNvPr id="4301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301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301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3014" name="Rectangle 7"/>
          <p:cNvSpPr>
            <a:spLocks noChangeArrowheads="1"/>
          </p:cNvSpPr>
          <p:nvPr/>
        </p:nvSpPr>
        <p:spPr bwMode="auto">
          <a:xfrm>
            <a:off x="533400" y="228600"/>
            <a:ext cx="55626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43015" name="Rectangle 8"/>
          <p:cNvSpPr>
            <a:spLocks noChangeArrowheads="1"/>
          </p:cNvSpPr>
          <p:nvPr/>
        </p:nvSpPr>
        <p:spPr bwMode="auto">
          <a:xfrm>
            <a:off x="533400" y="838200"/>
            <a:ext cx="55626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3016" name="Text Box 9"/>
          <p:cNvSpPr txBox="1">
            <a:spLocks noChangeArrowheads="1"/>
          </p:cNvSpPr>
          <p:nvPr/>
        </p:nvSpPr>
        <p:spPr bwMode="auto">
          <a:xfrm>
            <a:off x="4572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 6</a:t>
            </a:r>
          </a:p>
        </p:txBody>
      </p:sp>
      <p:sp>
        <p:nvSpPr>
          <p:cNvPr id="43017" name="Rectangle 10"/>
          <p:cNvSpPr>
            <a:spLocks noChangeArrowheads="1"/>
          </p:cNvSpPr>
          <p:nvPr/>
        </p:nvSpPr>
        <p:spPr bwMode="auto">
          <a:xfrm>
            <a:off x="5334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t>Steps in Selecting an Advertising Agency</a:t>
            </a:r>
          </a:p>
        </p:txBody>
      </p:sp>
      <p:sp>
        <p:nvSpPr>
          <p:cNvPr id="43018" name="Content Placeholder 2"/>
          <p:cNvSpPr>
            <a:spLocks noGrp="1"/>
          </p:cNvSpPr>
          <p:nvPr>
            <p:ph idx="1"/>
          </p:nvPr>
        </p:nvSpPr>
        <p:spPr>
          <a:xfrm>
            <a:off x="990600" y="1905000"/>
            <a:ext cx="7772400" cy="2743200"/>
          </a:xfrm>
        </p:spPr>
        <p:txBody>
          <a:bodyPr/>
          <a:lstStyle/>
          <a:p>
            <a:pPr marL="514350" indent="-514350">
              <a:buFontTx/>
              <a:buAutoNum type="arabicPeriod"/>
            </a:pPr>
            <a:r>
              <a:rPr lang="en-US" sz="2800" smtClean="0"/>
              <a:t>Set goals</a:t>
            </a:r>
          </a:p>
          <a:p>
            <a:pPr marL="514350" indent="-514350">
              <a:buFontTx/>
              <a:buAutoNum type="arabicPeriod"/>
            </a:pPr>
            <a:r>
              <a:rPr lang="en-US" sz="2800" smtClean="0"/>
              <a:t>Select process and criteria</a:t>
            </a:r>
          </a:p>
          <a:p>
            <a:pPr marL="514350" indent="-514350">
              <a:buFontTx/>
              <a:buAutoNum type="arabicPeriod"/>
            </a:pPr>
            <a:r>
              <a:rPr lang="en-US" sz="2800" smtClean="0"/>
              <a:t>Screen initial list of applicants</a:t>
            </a:r>
          </a:p>
          <a:p>
            <a:pPr marL="514350" indent="-514350">
              <a:buFontTx/>
              <a:buAutoNum type="arabicPeriod"/>
            </a:pPr>
            <a:r>
              <a:rPr lang="en-US" sz="2800" smtClean="0"/>
              <a:t>Reduce list to two or three viable agencies</a:t>
            </a:r>
          </a:p>
          <a:p>
            <a:pPr marL="514350" indent="-514350">
              <a:buFontTx/>
              <a:buAutoNum type="arabicPeriod"/>
            </a:pPr>
            <a:r>
              <a:rPr lang="en-US" sz="2800" smtClean="0"/>
              <a:t>Request creative pitch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38200" y="228600"/>
            <a:ext cx="8001000" cy="914400"/>
          </a:xfrm>
        </p:spPr>
        <p:txBody>
          <a:bodyPr/>
          <a:lstStyle/>
          <a:p>
            <a:r>
              <a:rPr lang="en-US" sz="5400" smtClean="0">
                <a:solidFill>
                  <a:srgbClr val="FF0033"/>
                </a:solidFill>
              </a:rPr>
              <a:t>Choosing an Agency</a:t>
            </a:r>
            <a:endParaRPr lang="en-US" sz="7200" smtClean="0"/>
          </a:p>
        </p:txBody>
      </p:sp>
      <p:sp>
        <p:nvSpPr>
          <p:cNvPr id="45058"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45059"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642D9B30-8480-4D7C-8BE0-4D4E7CF5B361}" type="slidenum">
              <a:rPr lang="en-US" smtClean="0">
                <a:latin typeface="Arial" charset="0"/>
                <a:cs typeface="Arial" charset="0"/>
              </a:rPr>
              <a:pPr/>
              <a:t>15</a:t>
            </a:fld>
            <a:endParaRPr lang="en-US" smtClean="0">
              <a:latin typeface="Arial" charset="0"/>
              <a:cs typeface="Arial" charset="0"/>
            </a:endParaRPr>
          </a:p>
        </p:txBody>
      </p:sp>
      <p:sp>
        <p:nvSpPr>
          <p:cNvPr id="450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506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506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0" name="Rectangle 3"/>
          <p:cNvSpPr txBox="1">
            <a:spLocks noChangeArrowheads="1"/>
          </p:cNvSpPr>
          <p:nvPr/>
        </p:nvSpPr>
        <p:spPr bwMode="auto">
          <a:xfrm>
            <a:off x="1219200" y="1447800"/>
            <a:ext cx="7620000" cy="2209800"/>
          </a:xfrm>
          <a:prstGeom prst="rect">
            <a:avLst/>
          </a:prstGeom>
          <a:noFill/>
          <a:ln w="9525">
            <a:noFill/>
            <a:miter lim="800000"/>
            <a:headEnd/>
            <a:tailEnd/>
          </a:ln>
        </p:spPr>
        <p:txBody>
          <a:bodyPr lIns="92075" tIns="46038" rIns="92075" bIns="46038"/>
          <a:lstStyle/>
          <a:p>
            <a:pPr marL="342900" indent="-342900" eaLnBrk="0" hangingPunct="0">
              <a:spcBef>
                <a:spcPct val="20000"/>
              </a:spcBef>
              <a:buClr>
                <a:schemeClr val="bg1"/>
              </a:buClr>
              <a:defRPr/>
            </a:pPr>
            <a:r>
              <a:rPr lang="en-US" b="1" kern="0" dirty="0">
                <a:solidFill>
                  <a:srgbClr val="0000CC"/>
                </a:solidFill>
                <a:latin typeface="+mn-lt"/>
                <a:cs typeface="+mn-cs"/>
              </a:rPr>
              <a:t>Goal Setting</a:t>
            </a:r>
          </a:p>
          <a:p>
            <a:pPr marL="800100" lvl="1" indent="-342900" eaLnBrk="0" hangingPunct="0">
              <a:spcBef>
                <a:spcPct val="20000"/>
              </a:spcBef>
              <a:buClr>
                <a:schemeClr val="bg1"/>
              </a:buClr>
              <a:buFontTx/>
              <a:buChar char="•"/>
              <a:defRPr/>
            </a:pPr>
            <a:r>
              <a:rPr lang="en-US" sz="2800" kern="0" dirty="0">
                <a:latin typeface="+mn-lt"/>
                <a:cs typeface="+mn-cs"/>
              </a:rPr>
              <a:t>Set before contacting agencies</a:t>
            </a:r>
          </a:p>
          <a:p>
            <a:pPr marL="800100" lvl="1" indent="-342900" eaLnBrk="0" hangingPunct="0">
              <a:spcBef>
                <a:spcPct val="20000"/>
              </a:spcBef>
              <a:buClr>
                <a:schemeClr val="bg1"/>
              </a:buClr>
              <a:buFontTx/>
              <a:buChar char="•"/>
              <a:defRPr/>
            </a:pPr>
            <a:r>
              <a:rPr lang="en-US" sz="2800" kern="0" dirty="0">
                <a:latin typeface="+mn-lt"/>
                <a:cs typeface="+mn-cs"/>
              </a:rPr>
              <a:t>Provides direction</a:t>
            </a:r>
          </a:p>
          <a:p>
            <a:pPr marL="800100" lvl="1" indent="-342900" eaLnBrk="0" hangingPunct="0">
              <a:spcBef>
                <a:spcPct val="20000"/>
              </a:spcBef>
              <a:buClr>
                <a:schemeClr val="bg1"/>
              </a:buClr>
              <a:buFontTx/>
              <a:buChar char="•"/>
              <a:defRPr/>
            </a:pPr>
            <a:r>
              <a:rPr lang="en-US" sz="2800" kern="0" dirty="0">
                <a:latin typeface="+mn-lt"/>
                <a:cs typeface="+mn-cs"/>
              </a:rPr>
              <a:t>Reduces biases</a:t>
            </a:r>
          </a:p>
        </p:txBody>
      </p:sp>
      <p:pic>
        <p:nvPicPr>
          <p:cNvPr id="45064" name="Picture 1"/>
          <p:cNvPicPr>
            <a:picLocks noChangeAspect="1"/>
          </p:cNvPicPr>
          <p:nvPr/>
        </p:nvPicPr>
        <p:blipFill>
          <a:blip r:embed="rId3"/>
          <a:srcRect/>
          <a:stretch>
            <a:fillRect/>
          </a:stretch>
        </p:blipFill>
        <p:spPr bwMode="auto">
          <a:xfrm>
            <a:off x="2935288" y="3716338"/>
            <a:ext cx="4187825" cy="285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4710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0BA906AD-FA95-4B89-A666-D75195D9013D}" type="slidenum">
              <a:rPr lang="en-US" smtClean="0">
                <a:latin typeface="Arial" charset="0"/>
                <a:cs typeface="Arial" charset="0"/>
              </a:rPr>
              <a:pPr/>
              <a:t>16</a:t>
            </a:fld>
            <a:endParaRPr lang="en-US" smtClean="0">
              <a:latin typeface="Arial" charset="0"/>
              <a:cs typeface="Arial" charset="0"/>
            </a:endParaRPr>
          </a:p>
        </p:txBody>
      </p:sp>
      <p:sp>
        <p:nvSpPr>
          <p:cNvPr id="47107" name="Rectangle 3"/>
          <p:cNvSpPr>
            <a:spLocks noGrp="1" noChangeArrowheads="1"/>
          </p:cNvSpPr>
          <p:nvPr>
            <p:ph type="body" idx="1"/>
          </p:nvPr>
        </p:nvSpPr>
        <p:spPr>
          <a:xfrm>
            <a:off x="1066800" y="1524000"/>
            <a:ext cx="7772400" cy="4724400"/>
          </a:xfrm>
        </p:spPr>
        <p:txBody>
          <a:bodyPr/>
          <a:lstStyle/>
          <a:p>
            <a:r>
              <a:rPr lang="en-US" sz="2800" smtClean="0"/>
              <a:t>Size of the agency</a:t>
            </a:r>
          </a:p>
          <a:p>
            <a:r>
              <a:rPr lang="en-US" sz="2800" smtClean="0"/>
              <a:t>Relevant experience of the agency</a:t>
            </a:r>
          </a:p>
          <a:p>
            <a:r>
              <a:rPr lang="en-US" sz="2800" smtClean="0"/>
              <a:t>Conflicts of interest</a:t>
            </a:r>
          </a:p>
          <a:p>
            <a:r>
              <a:rPr lang="en-US" sz="2800" smtClean="0"/>
              <a:t>Creative reputation and capabilities</a:t>
            </a:r>
          </a:p>
          <a:p>
            <a:r>
              <a:rPr lang="en-US" sz="2800" smtClean="0"/>
              <a:t>Production capabilities</a:t>
            </a:r>
          </a:p>
          <a:p>
            <a:r>
              <a:rPr lang="en-US" sz="2800" smtClean="0"/>
              <a:t>Media purchasing capabilities</a:t>
            </a:r>
          </a:p>
          <a:p>
            <a:r>
              <a:rPr lang="en-US" sz="2800" smtClean="0"/>
              <a:t>Other services available</a:t>
            </a:r>
          </a:p>
          <a:p>
            <a:r>
              <a:rPr lang="en-US" sz="2800" smtClean="0"/>
              <a:t>Client retention rates</a:t>
            </a:r>
          </a:p>
          <a:p>
            <a:r>
              <a:rPr lang="en-US" sz="2800" smtClean="0"/>
              <a:t>Personal chemistry</a:t>
            </a:r>
          </a:p>
        </p:txBody>
      </p:sp>
      <p:sp>
        <p:nvSpPr>
          <p:cNvPr id="4710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710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711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7111" name="Rectangle 8"/>
          <p:cNvSpPr>
            <a:spLocks noChangeArrowheads="1"/>
          </p:cNvSpPr>
          <p:nvPr/>
        </p:nvSpPr>
        <p:spPr bwMode="auto">
          <a:xfrm>
            <a:off x="533400" y="228600"/>
            <a:ext cx="62484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47112" name="Rectangle 9"/>
          <p:cNvSpPr>
            <a:spLocks noChangeArrowheads="1"/>
          </p:cNvSpPr>
          <p:nvPr/>
        </p:nvSpPr>
        <p:spPr bwMode="auto">
          <a:xfrm>
            <a:off x="533400" y="838200"/>
            <a:ext cx="62484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47113" name="Text Box 10"/>
          <p:cNvSpPr txBox="1">
            <a:spLocks noChangeArrowheads="1"/>
          </p:cNvSpPr>
          <p:nvPr/>
        </p:nvSpPr>
        <p:spPr bwMode="auto">
          <a:xfrm>
            <a:off x="5334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 7</a:t>
            </a:r>
          </a:p>
        </p:txBody>
      </p:sp>
      <p:sp>
        <p:nvSpPr>
          <p:cNvPr id="47114" name="Rectangle 11"/>
          <p:cNvSpPr>
            <a:spLocks noChangeArrowheads="1"/>
          </p:cNvSpPr>
          <p:nvPr/>
        </p:nvSpPr>
        <p:spPr bwMode="auto">
          <a:xfrm>
            <a:off x="6858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t>Evaluation Criteria in Choosing an Ad Agency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838200" y="152400"/>
            <a:ext cx="7772400" cy="1143000"/>
          </a:xfrm>
        </p:spPr>
        <p:txBody>
          <a:bodyPr/>
          <a:lstStyle/>
          <a:p>
            <a:r>
              <a:rPr lang="en-US" sz="6000" smtClean="0">
                <a:solidFill>
                  <a:srgbClr val="0000CC"/>
                </a:solidFill>
              </a:rPr>
              <a:t>Creative Pitch</a:t>
            </a:r>
            <a:endParaRPr lang="en-US" sz="8000" smtClean="0">
              <a:solidFill>
                <a:srgbClr val="0000CC"/>
              </a:solidFill>
            </a:endParaRPr>
          </a:p>
        </p:txBody>
      </p:sp>
      <p:sp>
        <p:nvSpPr>
          <p:cNvPr id="49154" name="Content Placeholder 8"/>
          <p:cNvSpPr>
            <a:spLocks noGrp="1"/>
          </p:cNvSpPr>
          <p:nvPr>
            <p:ph idx="1"/>
          </p:nvPr>
        </p:nvSpPr>
        <p:spPr>
          <a:xfrm>
            <a:off x="990600" y="1600200"/>
            <a:ext cx="7772400" cy="4419600"/>
          </a:xfrm>
        </p:spPr>
        <p:txBody>
          <a:bodyPr/>
          <a:lstStyle/>
          <a:p>
            <a:r>
              <a:rPr lang="en-US" smtClean="0"/>
              <a:t>2 to 3 finalists</a:t>
            </a:r>
          </a:p>
          <a:p>
            <a:r>
              <a:rPr lang="en-US" smtClean="0"/>
              <a:t>Formal presentation </a:t>
            </a:r>
            <a:r>
              <a:rPr lang="en-US" smtClean="0">
                <a:sym typeface="Wingdings" pitchFamily="2" charset="2"/>
              </a:rPr>
              <a:t> shootout</a:t>
            </a:r>
          </a:p>
          <a:p>
            <a:r>
              <a:rPr lang="en-US" smtClean="0">
                <a:sym typeface="Wingdings" pitchFamily="2" charset="2"/>
              </a:rPr>
              <a:t>Specific problem/situation</a:t>
            </a:r>
          </a:p>
          <a:p>
            <a:r>
              <a:rPr lang="en-US" smtClean="0">
                <a:sym typeface="Wingdings" pitchFamily="2" charset="2"/>
              </a:rPr>
              <a:t>Expensive for agencies</a:t>
            </a:r>
            <a:endParaRPr lang="en-US" smtClean="0"/>
          </a:p>
        </p:txBody>
      </p:sp>
      <p:sp>
        <p:nvSpPr>
          <p:cNvPr id="49155"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49156" name="Slide Number Placeholder 5"/>
          <p:cNvSpPr>
            <a:spLocks noGrp="1"/>
          </p:cNvSpPr>
          <p:nvPr>
            <p:ph type="sldNum" sz="quarter" idx="12"/>
          </p:nvPr>
        </p:nvSpPr>
        <p:spPr>
          <a:noFill/>
        </p:spPr>
        <p:txBody>
          <a:bodyPr/>
          <a:lstStyle/>
          <a:p>
            <a:r>
              <a:rPr lang="en-US" smtClean="0">
                <a:latin typeface="Arial" charset="0"/>
                <a:cs typeface="Arial" charset="0"/>
              </a:rPr>
              <a:t>5-</a:t>
            </a:r>
            <a:fld id="{560EF639-3C55-4718-9295-8890AB518480}" type="slidenum">
              <a:rPr lang="en-US" smtClean="0">
                <a:latin typeface="Arial" charset="0"/>
                <a:cs typeface="Arial" charset="0"/>
              </a:rPr>
              <a:pPr/>
              <a:t>17</a:t>
            </a:fld>
            <a:endParaRPr lang="en-US" smtClean="0">
              <a:latin typeface="Arial" charset="0"/>
              <a:cs typeface="Arial" charset="0"/>
            </a:endParaRPr>
          </a:p>
        </p:txBody>
      </p:sp>
      <p:sp>
        <p:nvSpPr>
          <p:cNvPr id="4915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4915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4915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5120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539B1CBA-2405-4990-84CF-B87C671818C6}" type="slidenum">
              <a:rPr lang="en-US" smtClean="0">
                <a:latin typeface="Arial" charset="0"/>
                <a:cs typeface="Arial" charset="0"/>
              </a:rPr>
              <a:pPr/>
              <a:t>18</a:t>
            </a:fld>
            <a:endParaRPr lang="en-US" smtClean="0">
              <a:latin typeface="Arial" charset="0"/>
              <a:cs typeface="Arial" charset="0"/>
            </a:endParaRPr>
          </a:p>
        </p:txBody>
      </p:sp>
      <p:sp>
        <p:nvSpPr>
          <p:cNvPr id="51203" name="Rectangle 2"/>
          <p:cNvSpPr>
            <a:spLocks noGrp="1" noChangeArrowheads="1"/>
          </p:cNvSpPr>
          <p:nvPr>
            <p:ph type="title"/>
          </p:nvPr>
        </p:nvSpPr>
        <p:spPr>
          <a:xfrm>
            <a:off x="685800" y="304800"/>
            <a:ext cx="8001000" cy="838200"/>
          </a:xfrm>
        </p:spPr>
        <p:txBody>
          <a:bodyPr/>
          <a:lstStyle/>
          <a:p>
            <a:r>
              <a:rPr lang="en-US" sz="4000" smtClean="0">
                <a:solidFill>
                  <a:srgbClr val="FF0033"/>
                </a:solidFill>
              </a:rPr>
              <a:t>Key Advertising Personnel</a:t>
            </a:r>
          </a:p>
        </p:txBody>
      </p:sp>
      <p:sp>
        <p:nvSpPr>
          <p:cNvPr id="51204" name="Rectangle 5"/>
          <p:cNvSpPr>
            <a:spLocks noChangeArrowheads="1"/>
          </p:cNvSpPr>
          <p:nvPr/>
        </p:nvSpPr>
        <p:spPr bwMode="auto">
          <a:xfrm>
            <a:off x="762000" y="1600200"/>
            <a:ext cx="19050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tx1"/>
                </a:solidFill>
              </a:rPr>
              <a:t>Client</a:t>
            </a:r>
          </a:p>
          <a:p>
            <a:pPr algn="ctr" eaLnBrk="0" hangingPunct="0"/>
            <a:r>
              <a:rPr lang="en-US" sz="1600" b="1">
                <a:solidFill>
                  <a:schemeClr val="tx1"/>
                </a:solidFill>
              </a:rPr>
              <a:t>Marketing Manager</a:t>
            </a:r>
          </a:p>
        </p:txBody>
      </p:sp>
      <p:sp>
        <p:nvSpPr>
          <p:cNvPr id="51205" name="Oval 7"/>
          <p:cNvSpPr>
            <a:spLocks noChangeArrowheads="1"/>
          </p:cNvSpPr>
          <p:nvPr/>
        </p:nvSpPr>
        <p:spPr bwMode="auto">
          <a:xfrm>
            <a:off x="6477000" y="3048000"/>
            <a:ext cx="1752600" cy="990600"/>
          </a:xfrm>
          <a:prstGeom prst="ellipse">
            <a:avLst/>
          </a:prstGeom>
          <a:solidFill>
            <a:srgbClr val="FFFF00"/>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Account</a:t>
            </a:r>
          </a:p>
          <a:p>
            <a:pPr algn="ctr" eaLnBrk="0" hangingPunct="0"/>
            <a:r>
              <a:rPr lang="en-US" sz="2400">
                <a:solidFill>
                  <a:srgbClr val="FF0033"/>
                </a:solidFill>
              </a:rPr>
              <a:t>Planner</a:t>
            </a:r>
          </a:p>
        </p:txBody>
      </p:sp>
      <p:sp>
        <p:nvSpPr>
          <p:cNvPr id="51206" name="Rectangle 9"/>
          <p:cNvSpPr>
            <a:spLocks noChangeArrowheads="1"/>
          </p:cNvSpPr>
          <p:nvPr/>
        </p:nvSpPr>
        <p:spPr bwMode="auto">
          <a:xfrm>
            <a:off x="3352800" y="1600200"/>
            <a:ext cx="19812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tx1"/>
                </a:solidFill>
              </a:rPr>
              <a:t>Client</a:t>
            </a:r>
          </a:p>
          <a:p>
            <a:pPr algn="ctr" eaLnBrk="0" hangingPunct="0"/>
            <a:r>
              <a:rPr lang="en-US" sz="1600" b="1">
                <a:solidFill>
                  <a:schemeClr val="tx1"/>
                </a:solidFill>
              </a:rPr>
              <a:t>Marketing Manager</a:t>
            </a:r>
          </a:p>
        </p:txBody>
      </p:sp>
      <p:sp>
        <p:nvSpPr>
          <p:cNvPr id="51207" name="Rectangle 10"/>
          <p:cNvSpPr>
            <a:spLocks noChangeArrowheads="1"/>
          </p:cNvSpPr>
          <p:nvPr/>
        </p:nvSpPr>
        <p:spPr bwMode="auto">
          <a:xfrm>
            <a:off x="5943600" y="1600200"/>
            <a:ext cx="1905000" cy="762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eaLnBrk="0" hangingPunct="0"/>
            <a:r>
              <a:rPr lang="en-US" sz="1600" b="1">
                <a:solidFill>
                  <a:schemeClr val="tx1"/>
                </a:solidFill>
              </a:rPr>
              <a:t>Client</a:t>
            </a:r>
          </a:p>
          <a:p>
            <a:pPr algn="ctr" eaLnBrk="0" hangingPunct="0"/>
            <a:r>
              <a:rPr lang="en-US" sz="1600" b="1">
                <a:solidFill>
                  <a:schemeClr val="tx1"/>
                </a:solidFill>
              </a:rPr>
              <a:t>Marketing Manager</a:t>
            </a:r>
          </a:p>
        </p:txBody>
      </p:sp>
      <p:sp>
        <p:nvSpPr>
          <p:cNvPr id="51208" name="Oval 11"/>
          <p:cNvSpPr>
            <a:spLocks noChangeArrowheads="1"/>
          </p:cNvSpPr>
          <p:nvPr/>
        </p:nvSpPr>
        <p:spPr bwMode="auto">
          <a:xfrm>
            <a:off x="838200" y="5486400"/>
            <a:ext cx="1295400" cy="6858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Creative</a:t>
            </a:r>
          </a:p>
        </p:txBody>
      </p:sp>
      <p:sp>
        <p:nvSpPr>
          <p:cNvPr id="51209" name="Oval 13"/>
          <p:cNvSpPr>
            <a:spLocks noChangeArrowheads="1"/>
          </p:cNvSpPr>
          <p:nvPr/>
        </p:nvSpPr>
        <p:spPr bwMode="auto">
          <a:xfrm>
            <a:off x="2286000" y="5486400"/>
            <a:ext cx="1295400" cy="6858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Creative</a:t>
            </a:r>
          </a:p>
        </p:txBody>
      </p:sp>
      <p:sp>
        <p:nvSpPr>
          <p:cNvPr id="51210" name="Oval 14"/>
          <p:cNvSpPr>
            <a:spLocks noChangeArrowheads="1"/>
          </p:cNvSpPr>
          <p:nvPr/>
        </p:nvSpPr>
        <p:spPr bwMode="auto">
          <a:xfrm>
            <a:off x="3810000" y="5486400"/>
            <a:ext cx="1295400" cy="6858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Creative</a:t>
            </a:r>
          </a:p>
        </p:txBody>
      </p:sp>
      <p:sp>
        <p:nvSpPr>
          <p:cNvPr id="51211" name="Oval 15"/>
          <p:cNvSpPr>
            <a:spLocks noChangeArrowheads="1"/>
          </p:cNvSpPr>
          <p:nvPr/>
        </p:nvSpPr>
        <p:spPr bwMode="auto">
          <a:xfrm>
            <a:off x="5257800" y="5486400"/>
            <a:ext cx="1295400" cy="6858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Creative</a:t>
            </a:r>
          </a:p>
        </p:txBody>
      </p:sp>
      <p:sp>
        <p:nvSpPr>
          <p:cNvPr id="51212" name="Oval 16"/>
          <p:cNvSpPr>
            <a:spLocks noChangeArrowheads="1"/>
          </p:cNvSpPr>
          <p:nvPr/>
        </p:nvSpPr>
        <p:spPr bwMode="auto">
          <a:xfrm>
            <a:off x="1752600" y="4038600"/>
            <a:ext cx="1600200" cy="8382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Creative</a:t>
            </a:r>
          </a:p>
          <a:p>
            <a:pPr algn="ctr" eaLnBrk="0" hangingPunct="0"/>
            <a:r>
              <a:rPr lang="en-US" sz="2400">
                <a:solidFill>
                  <a:srgbClr val="FF0033"/>
                </a:solidFill>
              </a:rPr>
              <a:t>Director</a:t>
            </a:r>
          </a:p>
        </p:txBody>
      </p:sp>
      <p:sp>
        <p:nvSpPr>
          <p:cNvPr id="51213" name="Oval 18"/>
          <p:cNvSpPr>
            <a:spLocks noChangeArrowheads="1"/>
          </p:cNvSpPr>
          <p:nvPr/>
        </p:nvSpPr>
        <p:spPr bwMode="auto">
          <a:xfrm>
            <a:off x="4800600" y="4114800"/>
            <a:ext cx="1524000" cy="914400"/>
          </a:xfrm>
          <a:prstGeom prst="ellipse">
            <a:avLst/>
          </a:prstGeom>
          <a:solidFill>
            <a:schemeClr val="tx2"/>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Traffic</a:t>
            </a:r>
          </a:p>
          <a:p>
            <a:pPr algn="ctr" eaLnBrk="0" hangingPunct="0"/>
            <a:r>
              <a:rPr lang="en-US" sz="2400">
                <a:solidFill>
                  <a:srgbClr val="FF0033"/>
                </a:solidFill>
              </a:rPr>
              <a:t>Manager</a:t>
            </a:r>
          </a:p>
        </p:txBody>
      </p:sp>
      <p:sp>
        <p:nvSpPr>
          <p:cNvPr id="51214" name="Rectangle 19"/>
          <p:cNvSpPr>
            <a:spLocks noChangeArrowheads="1"/>
          </p:cNvSpPr>
          <p:nvPr/>
        </p:nvSpPr>
        <p:spPr bwMode="auto">
          <a:xfrm>
            <a:off x="7239000" y="4267200"/>
            <a:ext cx="1371600" cy="1524000"/>
          </a:xfrm>
          <a:prstGeom prst="rect">
            <a:avLst/>
          </a:prstGeom>
          <a:solidFill>
            <a:schemeClr val="tx1"/>
          </a:solidFill>
          <a:ln w="12700">
            <a:solidFill>
              <a:schemeClr val="tx1"/>
            </a:solidFill>
            <a:miter lim="800000"/>
            <a:headEnd type="none" w="sm" len="sm"/>
            <a:tailEnd type="none" w="sm" len="sm"/>
          </a:ln>
        </p:spPr>
        <p:txBody>
          <a:bodyPr wrap="none" anchor="ctr"/>
          <a:lstStyle/>
          <a:p>
            <a:pPr algn="ctr" eaLnBrk="0" hangingPunct="0"/>
            <a:r>
              <a:rPr lang="en-US" sz="2400">
                <a:solidFill>
                  <a:srgbClr val="FF0033"/>
                </a:solidFill>
              </a:rPr>
              <a:t>Media</a:t>
            </a:r>
          </a:p>
          <a:p>
            <a:pPr algn="ctr" eaLnBrk="0" hangingPunct="0"/>
            <a:r>
              <a:rPr lang="en-US" sz="2400">
                <a:solidFill>
                  <a:srgbClr val="FF0033"/>
                </a:solidFill>
              </a:rPr>
              <a:t>Buyers</a:t>
            </a:r>
          </a:p>
          <a:p>
            <a:pPr algn="ctr" eaLnBrk="0" hangingPunct="0"/>
            <a:r>
              <a:rPr lang="en-US" sz="2400">
                <a:solidFill>
                  <a:srgbClr val="FF0033"/>
                </a:solidFill>
              </a:rPr>
              <a:t>&amp;</a:t>
            </a:r>
          </a:p>
          <a:p>
            <a:pPr algn="ctr" eaLnBrk="0" hangingPunct="0"/>
            <a:r>
              <a:rPr lang="en-US" sz="2400">
                <a:solidFill>
                  <a:srgbClr val="FF0033"/>
                </a:solidFill>
              </a:rPr>
              <a:t>Planners</a:t>
            </a:r>
          </a:p>
        </p:txBody>
      </p:sp>
      <p:sp>
        <p:nvSpPr>
          <p:cNvPr id="51215" name="Line 21"/>
          <p:cNvSpPr>
            <a:spLocks noChangeShapeType="1"/>
          </p:cNvSpPr>
          <p:nvPr/>
        </p:nvSpPr>
        <p:spPr bwMode="auto">
          <a:xfrm flipH="1" flipV="1">
            <a:off x="4572000" y="2362200"/>
            <a:ext cx="76200" cy="685800"/>
          </a:xfrm>
          <a:prstGeom prst="line">
            <a:avLst/>
          </a:prstGeom>
          <a:noFill/>
          <a:ln w="19050">
            <a:solidFill>
              <a:srgbClr val="000099"/>
            </a:solidFill>
            <a:round/>
            <a:headEnd type="none" w="sm" len="sm"/>
            <a:tailEnd type="triangle" w="med" len="med"/>
          </a:ln>
        </p:spPr>
        <p:txBody>
          <a:bodyPr/>
          <a:lstStyle/>
          <a:p>
            <a:endParaRPr lang="en-US"/>
          </a:p>
        </p:txBody>
      </p:sp>
      <p:sp>
        <p:nvSpPr>
          <p:cNvPr id="51216" name="Line 22"/>
          <p:cNvSpPr>
            <a:spLocks noChangeShapeType="1"/>
          </p:cNvSpPr>
          <p:nvPr/>
        </p:nvSpPr>
        <p:spPr bwMode="auto">
          <a:xfrm flipV="1">
            <a:off x="5410200" y="2362200"/>
            <a:ext cx="990600" cy="838200"/>
          </a:xfrm>
          <a:prstGeom prst="line">
            <a:avLst/>
          </a:prstGeom>
          <a:noFill/>
          <a:ln w="19050">
            <a:solidFill>
              <a:srgbClr val="000099"/>
            </a:solidFill>
            <a:round/>
            <a:headEnd type="none" w="sm" len="sm"/>
            <a:tailEnd type="triangle" w="med" len="med"/>
          </a:ln>
        </p:spPr>
        <p:txBody>
          <a:bodyPr/>
          <a:lstStyle/>
          <a:p>
            <a:endParaRPr lang="en-US"/>
          </a:p>
        </p:txBody>
      </p:sp>
      <p:sp>
        <p:nvSpPr>
          <p:cNvPr id="51217" name="Line 23"/>
          <p:cNvSpPr>
            <a:spLocks noChangeShapeType="1"/>
          </p:cNvSpPr>
          <p:nvPr/>
        </p:nvSpPr>
        <p:spPr bwMode="auto">
          <a:xfrm flipH="1" flipV="1">
            <a:off x="2438400" y="2362200"/>
            <a:ext cx="1600200" cy="990600"/>
          </a:xfrm>
          <a:prstGeom prst="line">
            <a:avLst/>
          </a:prstGeom>
          <a:noFill/>
          <a:ln w="19050">
            <a:solidFill>
              <a:srgbClr val="000099"/>
            </a:solidFill>
            <a:round/>
            <a:headEnd type="none" w="sm" len="sm"/>
            <a:tailEnd type="triangle" w="med" len="med"/>
          </a:ln>
        </p:spPr>
        <p:txBody>
          <a:bodyPr/>
          <a:lstStyle/>
          <a:p>
            <a:endParaRPr lang="en-US"/>
          </a:p>
        </p:txBody>
      </p:sp>
      <p:sp>
        <p:nvSpPr>
          <p:cNvPr id="51218" name="Line 24"/>
          <p:cNvSpPr>
            <a:spLocks noChangeShapeType="1"/>
          </p:cNvSpPr>
          <p:nvPr/>
        </p:nvSpPr>
        <p:spPr bwMode="auto">
          <a:xfrm flipV="1">
            <a:off x="3124200" y="3657600"/>
            <a:ext cx="838200" cy="533400"/>
          </a:xfrm>
          <a:prstGeom prst="line">
            <a:avLst/>
          </a:prstGeom>
          <a:noFill/>
          <a:ln w="19050">
            <a:solidFill>
              <a:schemeClr val="hlink"/>
            </a:solidFill>
            <a:prstDash val="sysDot"/>
            <a:round/>
            <a:headEnd type="triangle" w="med" len="med"/>
            <a:tailEnd type="triangle" w="med" len="med"/>
          </a:ln>
        </p:spPr>
        <p:txBody>
          <a:bodyPr/>
          <a:lstStyle/>
          <a:p>
            <a:endParaRPr lang="en-US"/>
          </a:p>
        </p:txBody>
      </p:sp>
      <p:sp>
        <p:nvSpPr>
          <p:cNvPr id="51219" name="Line 25"/>
          <p:cNvSpPr>
            <a:spLocks noChangeShapeType="1"/>
          </p:cNvSpPr>
          <p:nvPr/>
        </p:nvSpPr>
        <p:spPr bwMode="auto">
          <a:xfrm>
            <a:off x="5029200" y="3810000"/>
            <a:ext cx="228600" cy="381000"/>
          </a:xfrm>
          <a:prstGeom prst="line">
            <a:avLst/>
          </a:prstGeom>
          <a:noFill/>
          <a:ln w="19050">
            <a:solidFill>
              <a:srgbClr val="FF0033"/>
            </a:solidFill>
            <a:round/>
            <a:headEnd type="triangle" w="med" len="med"/>
            <a:tailEnd type="triangle" w="med" len="med"/>
          </a:ln>
        </p:spPr>
        <p:txBody>
          <a:bodyPr/>
          <a:lstStyle/>
          <a:p>
            <a:endParaRPr lang="en-US"/>
          </a:p>
        </p:txBody>
      </p:sp>
      <p:sp>
        <p:nvSpPr>
          <p:cNvPr id="51220" name="Line 26"/>
          <p:cNvSpPr>
            <a:spLocks noChangeShapeType="1"/>
          </p:cNvSpPr>
          <p:nvPr/>
        </p:nvSpPr>
        <p:spPr bwMode="auto">
          <a:xfrm>
            <a:off x="3352800" y="4572000"/>
            <a:ext cx="1447800" cy="0"/>
          </a:xfrm>
          <a:prstGeom prst="line">
            <a:avLst/>
          </a:prstGeom>
          <a:noFill/>
          <a:ln w="19050">
            <a:solidFill>
              <a:srgbClr val="FF0033"/>
            </a:solidFill>
            <a:round/>
            <a:headEnd type="triangle" w="med" len="med"/>
            <a:tailEnd type="triangle" w="med" len="med"/>
          </a:ln>
        </p:spPr>
        <p:txBody>
          <a:bodyPr/>
          <a:lstStyle/>
          <a:p>
            <a:endParaRPr lang="en-US"/>
          </a:p>
        </p:txBody>
      </p:sp>
      <p:sp>
        <p:nvSpPr>
          <p:cNvPr id="51221" name="Line 27"/>
          <p:cNvSpPr>
            <a:spLocks noChangeShapeType="1"/>
          </p:cNvSpPr>
          <p:nvPr/>
        </p:nvSpPr>
        <p:spPr bwMode="auto">
          <a:xfrm>
            <a:off x="6324600" y="4648200"/>
            <a:ext cx="914400" cy="304800"/>
          </a:xfrm>
          <a:prstGeom prst="line">
            <a:avLst/>
          </a:prstGeom>
          <a:noFill/>
          <a:ln w="19050">
            <a:solidFill>
              <a:srgbClr val="000099"/>
            </a:solidFill>
            <a:round/>
            <a:headEnd type="none" w="sm" len="sm"/>
            <a:tailEnd type="triangle" w="med" len="med"/>
          </a:ln>
        </p:spPr>
        <p:txBody>
          <a:bodyPr/>
          <a:lstStyle/>
          <a:p>
            <a:endParaRPr lang="en-US"/>
          </a:p>
        </p:txBody>
      </p:sp>
      <p:sp>
        <p:nvSpPr>
          <p:cNvPr id="51222" name="Line 28"/>
          <p:cNvSpPr>
            <a:spLocks noChangeShapeType="1"/>
          </p:cNvSpPr>
          <p:nvPr/>
        </p:nvSpPr>
        <p:spPr bwMode="auto">
          <a:xfrm flipH="1">
            <a:off x="1828800" y="4876800"/>
            <a:ext cx="533400" cy="609600"/>
          </a:xfrm>
          <a:prstGeom prst="line">
            <a:avLst/>
          </a:prstGeom>
          <a:noFill/>
          <a:ln w="19050">
            <a:solidFill>
              <a:srgbClr val="000099"/>
            </a:solidFill>
            <a:round/>
            <a:headEnd type="none" w="sm" len="sm"/>
            <a:tailEnd type="triangle" w="med" len="med"/>
          </a:ln>
        </p:spPr>
        <p:txBody>
          <a:bodyPr/>
          <a:lstStyle/>
          <a:p>
            <a:endParaRPr lang="en-US"/>
          </a:p>
        </p:txBody>
      </p:sp>
      <p:sp>
        <p:nvSpPr>
          <p:cNvPr id="51223" name="Line 29"/>
          <p:cNvSpPr>
            <a:spLocks noChangeShapeType="1"/>
          </p:cNvSpPr>
          <p:nvPr/>
        </p:nvSpPr>
        <p:spPr bwMode="auto">
          <a:xfrm>
            <a:off x="2743200" y="4876800"/>
            <a:ext cx="76200" cy="609600"/>
          </a:xfrm>
          <a:prstGeom prst="line">
            <a:avLst/>
          </a:prstGeom>
          <a:noFill/>
          <a:ln w="19050">
            <a:solidFill>
              <a:srgbClr val="000099"/>
            </a:solidFill>
            <a:round/>
            <a:headEnd type="none" w="sm" len="sm"/>
            <a:tailEnd type="triangle" w="med" len="med"/>
          </a:ln>
        </p:spPr>
        <p:txBody>
          <a:bodyPr/>
          <a:lstStyle/>
          <a:p>
            <a:endParaRPr lang="en-US"/>
          </a:p>
        </p:txBody>
      </p:sp>
      <p:sp>
        <p:nvSpPr>
          <p:cNvPr id="51224" name="Line 30"/>
          <p:cNvSpPr>
            <a:spLocks noChangeShapeType="1"/>
          </p:cNvSpPr>
          <p:nvPr/>
        </p:nvSpPr>
        <p:spPr bwMode="auto">
          <a:xfrm>
            <a:off x="3124200" y="4800600"/>
            <a:ext cx="914400" cy="762000"/>
          </a:xfrm>
          <a:prstGeom prst="line">
            <a:avLst/>
          </a:prstGeom>
          <a:noFill/>
          <a:ln w="19050">
            <a:solidFill>
              <a:srgbClr val="000099"/>
            </a:solidFill>
            <a:round/>
            <a:headEnd type="none" w="sm" len="sm"/>
            <a:tailEnd type="triangle" w="med" len="med"/>
          </a:ln>
        </p:spPr>
        <p:txBody>
          <a:bodyPr/>
          <a:lstStyle/>
          <a:p>
            <a:endParaRPr lang="en-US"/>
          </a:p>
        </p:txBody>
      </p:sp>
      <p:sp>
        <p:nvSpPr>
          <p:cNvPr id="51225" name="Line 31"/>
          <p:cNvSpPr>
            <a:spLocks noChangeShapeType="1"/>
          </p:cNvSpPr>
          <p:nvPr/>
        </p:nvSpPr>
        <p:spPr bwMode="auto">
          <a:xfrm>
            <a:off x="3276600" y="4724400"/>
            <a:ext cx="2209800" cy="838200"/>
          </a:xfrm>
          <a:prstGeom prst="line">
            <a:avLst/>
          </a:prstGeom>
          <a:noFill/>
          <a:ln w="19050">
            <a:solidFill>
              <a:srgbClr val="000099"/>
            </a:solidFill>
            <a:round/>
            <a:headEnd type="none" w="sm" len="sm"/>
            <a:tailEnd type="triangle" w="med" len="med"/>
          </a:ln>
        </p:spPr>
        <p:txBody>
          <a:bodyPr/>
          <a:lstStyle/>
          <a:p>
            <a:endParaRPr lang="en-US"/>
          </a:p>
        </p:txBody>
      </p:sp>
      <p:sp>
        <p:nvSpPr>
          <p:cNvPr id="51226" name="Rectangle 3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1227" name="Rectangle 33"/>
          <p:cNvSpPr>
            <a:spLocks noChangeArrowheads="1"/>
          </p:cNvSpPr>
          <p:nvPr/>
        </p:nvSpPr>
        <p:spPr bwMode="auto">
          <a:xfrm>
            <a:off x="0" y="0"/>
            <a:ext cx="5334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1228" name="Rectangle 34"/>
          <p:cNvSpPr>
            <a:spLocks noChangeArrowheads="1"/>
          </p:cNvSpPr>
          <p:nvPr/>
        </p:nvSpPr>
        <p:spPr bwMode="auto">
          <a:xfrm>
            <a:off x="0" y="3048000"/>
            <a:ext cx="5334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51229" name="Oval 7"/>
          <p:cNvSpPr>
            <a:spLocks noChangeArrowheads="1"/>
          </p:cNvSpPr>
          <p:nvPr/>
        </p:nvSpPr>
        <p:spPr bwMode="auto">
          <a:xfrm>
            <a:off x="3962400" y="3048000"/>
            <a:ext cx="1752600" cy="990600"/>
          </a:xfrm>
          <a:prstGeom prst="ellipse">
            <a:avLst/>
          </a:prstGeom>
          <a:solidFill>
            <a:schemeClr val="folHlink"/>
          </a:solidFill>
          <a:ln w="12700">
            <a:solidFill>
              <a:schemeClr val="tx1"/>
            </a:solidFill>
            <a:round/>
            <a:headEnd type="none" w="sm" len="sm"/>
            <a:tailEnd type="none" w="sm" len="sm"/>
          </a:ln>
        </p:spPr>
        <p:txBody>
          <a:bodyPr wrap="none" anchor="ctr"/>
          <a:lstStyle/>
          <a:p>
            <a:pPr algn="ctr" eaLnBrk="0" hangingPunct="0"/>
            <a:r>
              <a:rPr lang="en-US" sz="2400">
                <a:solidFill>
                  <a:srgbClr val="FF0033"/>
                </a:solidFill>
              </a:rPr>
              <a:t>Account</a:t>
            </a:r>
          </a:p>
          <a:p>
            <a:pPr algn="ctr" eaLnBrk="0" hangingPunct="0"/>
            <a:r>
              <a:rPr lang="en-US" sz="2400">
                <a:solidFill>
                  <a:srgbClr val="FF0033"/>
                </a:solidFill>
              </a:rPr>
              <a:t>Executive</a:t>
            </a:r>
          </a:p>
        </p:txBody>
      </p:sp>
      <p:sp>
        <p:nvSpPr>
          <p:cNvPr id="51230" name="Line 26"/>
          <p:cNvSpPr>
            <a:spLocks noChangeShapeType="1"/>
          </p:cNvSpPr>
          <p:nvPr/>
        </p:nvSpPr>
        <p:spPr bwMode="auto">
          <a:xfrm>
            <a:off x="5715000" y="3581400"/>
            <a:ext cx="762000" cy="0"/>
          </a:xfrm>
          <a:prstGeom prst="line">
            <a:avLst/>
          </a:prstGeom>
          <a:noFill/>
          <a:ln w="19050">
            <a:solidFill>
              <a:srgbClr val="FF0033"/>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838200" y="228600"/>
            <a:ext cx="8001000" cy="914400"/>
          </a:xfrm>
        </p:spPr>
        <p:txBody>
          <a:bodyPr/>
          <a:lstStyle/>
          <a:p>
            <a:r>
              <a:rPr lang="en-US" sz="3800" smtClean="0">
                <a:solidFill>
                  <a:srgbClr val="0000CC"/>
                </a:solidFill>
              </a:rPr>
              <a:t>Role of Quality Communications</a:t>
            </a:r>
            <a:endParaRPr lang="en-US" sz="3800" smtClean="0"/>
          </a:p>
        </p:txBody>
      </p:sp>
      <p:sp>
        <p:nvSpPr>
          <p:cNvPr id="53250" name="Content Placeholder 10"/>
          <p:cNvSpPr>
            <a:spLocks noGrp="1"/>
          </p:cNvSpPr>
          <p:nvPr>
            <p:ph idx="1"/>
          </p:nvPr>
        </p:nvSpPr>
        <p:spPr>
          <a:xfrm>
            <a:off x="1295400" y="1524000"/>
            <a:ext cx="7086600" cy="3886200"/>
          </a:xfrm>
        </p:spPr>
        <p:txBody>
          <a:bodyPr/>
          <a:lstStyle/>
          <a:p>
            <a:r>
              <a:rPr lang="en-US" sz="2800" smtClean="0"/>
              <a:t>Survey of senior executives</a:t>
            </a:r>
          </a:p>
          <a:p>
            <a:r>
              <a:rPr lang="en-US" sz="2800" smtClean="0"/>
              <a:t>30% of staff’s time wasted</a:t>
            </a:r>
          </a:p>
          <a:p>
            <a:r>
              <a:rPr lang="en-US" sz="2800" smtClean="0"/>
              <a:t>75% of agencies go through significant changes in direction</a:t>
            </a:r>
          </a:p>
          <a:p>
            <a:r>
              <a:rPr lang="en-US" sz="2800" smtClean="0"/>
              <a:t>Agencies deal with multiple people</a:t>
            </a:r>
          </a:p>
          <a:p>
            <a:r>
              <a:rPr lang="en-US" sz="2800" smtClean="0"/>
              <a:t>Clients want good value, results</a:t>
            </a:r>
          </a:p>
          <a:p>
            <a:r>
              <a:rPr lang="en-US" sz="2800" smtClean="0"/>
              <a:t>Stewardship reports</a:t>
            </a:r>
          </a:p>
        </p:txBody>
      </p:sp>
      <p:sp>
        <p:nvSpPr>
          <p:cNvPr id="53251"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5325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FDB1EA48-EAB7-409E-BCDB-44991CC273FE}" type="slidenum">
              <a:rPr lang="en-US" smtClean="0">
                <a:latin typeface="Arial" charset="0"/>
                <a:cs typeface="Arial" charset="0"/>
              </a:rPr>
              <a:pPr/>
              <a:t>19</a:t>
            </a:fld>
            <a:endParaRPr lang="en-US" smtClean="0">
              <a:latin typeface="Arial" charset="0"/>
              <a:cs typeface="Arial" charset="0"/>
            </a:endParaRPr>
          </a:p>
        </p:txBody>
      </p:sp>
      <p:sp>
        <p:nvSpPr>
          <p:cNvPr id="5325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325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325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1843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C6E2B953-575A-4E71-A6D1-5852FE36CE0D}" type="slidenum">
              <a:rPr lang="en-US" smtClean="0">
                <a:latin typeface="Arial" charset="0"/>
                <a:cs typeface="Arial" charset="0"/>
              </a:rPr>
              <a:pPr/>
              <a:t>2</a:t>
            </a:fld>
            <a:endParaRPr lang="en-US" smtClean="0">
              <a:latin typeface="Arial" charset="0"/>
              <a:cs typeface="Arial" charset="0"/>
            </a:endParaRPr>
          </a:p>
        </p:txBody>
      </p:sp>
      <p:sp>
        <p:nvSpPr>
          <p:cNvPr id="18435" name="Rectangle 1026"/>
          <p:cNvSpPr>
            <a:spLocks noGrp="1" noChangeArrowheads="1"/>
          </p:cNvSpPr>
          <p:nvPr>
            <p:ph type="title"/>
          </p:nvPr>
        </p:nvSpPr>
        <p:spPr>
          <a:xfrm>
            <a:off x="2971800" y="152400"/>
            <a:ext cx="5867400" cy="838200"/>
          </a:xfrm>
        </p:spPr>
        <p:txBody>
          <a:bodyPr/>
          <a:lstStyle/>
          <a:p>
            <a:r>
              <a:rPr lang="en-US" sz="4400" smtClean="0">
                <a:solidFill>
                  <a:srgbClr val="FF0033"/>
                </a:solidFill>
              </a:rPr>
              <a:t>The Richards Group</a:t>
            </a:r>
          </a:p>
        </p:txBody>
      </p:sp>
      <p:sp>
        <p:nvSpPr>
          <p:cNvPr id="18436" name="Rectangle 1027"/>
          <p:cNvSpPr>
            <a:spLocks noGrp="1" noChangeArrowheads="1"/>
          </p:cNvSpPr>
          <p:nvPr>
            <p:ph type="body" idx="1"/>
          </p:nvPr>
        </p:nvSpPr>
        <p:spPr>
          <a:xfrm>
            <a:off x="3124200" y="1066800"/>
            <a:ext cx="5638800" cy="457200"/>
          </a:xfrm>
        </p:spPr>
        <p:txBody>
          <a:bodyPr/>
          <a:lstStyle/>
          <a:p>
            <a:pPr>
              <a:lnSpc>
                <a:spcPct val="90000"/>
              </a:lnSpc>
            </a:pPr>
            <a:r>
              <a:rPr lang="en-US" sz="2400" smtClean="0"/>
              <a:t>Largest US independent agency</a:t>
            </a:r>
          </a:p>
          <a:p>
            <a:pPr lvl="1">
              <a:lnSpc>
                <a:spcPct val="90000"/>
              </a:lnSpc>
            </a:pPr>
            <a:r>
              <a:rPr lang="en-US" sz="2000" smtClean="0"/>
              <a:t>650 marketing professionals</a:t>
            </a:r>
          </a:p>
          <a:p>
            <a:pPr lvl="1">
              <a:lnSpc>
                <a:spcPct val="90000"/>
              </a:lnSpc>
            </a:pPr>
            <a:r>
              <a:rPr lang="en-US" sz="2000" smtClean="0"/>
              <a:t>$1 billion annual billings</a:t>
            </a:r>
          </a:p>
          <a:p>
            <a:pPr>
              <a:lnSpc>
                <a:spcPct val="90000"/>
              </a:lnSpc>
            </a:pPr>
            <a:r>
              <a:rPr lang="en-US" sz="2400" smtClean="0"/>
              <a:t>Stan Richards</a:t>
            </a:r>
          </a:p>
          <a:p>
            <a:pPr>
              <a:lnSpc>
                <a:spcPct val="90000"/>
              </a:lnSpc>
            </a:pPr>
            <a:r>
              <a:rPr lang="en-US" sz="2400" smtClean="0"/>
              <a:t>“We sell the truth”</a:t>
            </a:r>
          </a:p>
          <a:p>
            <a:pPr>
              <a:lnSpc>
                <a:spcPct val="90000"/>
              </a:lnSpc>
            </a:pPr>
            <a:r>
              <a:rPr lang="en-US" sz="2400" smtClean="0"/>
              <a:t>Prefers hiring new college graduates</a:t>
            </a:r>
          </a:p>
          <a:p>
            <a:pPr>
              <a:lnSpc>
                <a:spcPct val="90000"/>
              </a:lnSpc>
            </a:pPr>
            <a:r>
              <a:rPr lang="en-US" sz="2400" smtClean="0"/>
              <a:t>Co-mingle disciplines</a:t>
            </a:r>
          </a:p>
          <a:p>
            <a:pPr>
              <a:lnSpc>
                <a:spcPct val="90000"/>
              </a:lnSpc>
            </a:pPr>
            <a:r>
              <a:rPr lang="en-US" sz="2400" smtClean="0"/>
              <a:t>Interdisciplinary villages</a:t>
            </a:r>
          </a:p>
          <a:p>
            <a:pPr>
              <a:lnSpc>
                <a:spcPct val="90000"/>
              </a:lnSpc>
            </a:pPr>
            <a:r>
              <a:rPr lang="en-US" sz="2400" smtClean="0"/>
              <a:t>When hired – strategic process</a:t>
            </a:r>
          </a:p>
          <a:p>
            <a:pPr>
              <a:lnSpc>
                <a:spcPct val="90000"/>
              </a:lnSpc>
            </a:pPr>
            <a:r>
              <a:rPr lang="en-US" sz="2400" smtClean="0"/>
              <a:t>Success stories</a:t>
            </a:r>
          </a:p>
          <a:p>
            <a:pPr lvl="1">
              <a:lnSpc>
                <a:spcPct val="90000"/>
              </a:lnSpc>
            </a:pPr>
            <a:r>
              <a:rPr lang="en-US" sz="2000" smtClean="0"/>
              <a:t>Chick-fil-A</a:t>
            </a:r>
          </a:p>
          <a:p>
            <a:pPr lvl="1">
              <a:lnSpc>
                <a:spcPct val="90000"/>
              </a:lnSpc>
            </a:pPr>
            <a:r>
              <a:rPr lang="en-US" sz="2000" smtClean="0"/>
              <a:t>Motel 6</a:t>
            </a:r>
          </a:p>
          <a:p>
            <a:pPr lvl="1">
              <a:lnSpc>
                <a:spcPct val="90000"/>
              </a:lnSpc>
            </a:pPr>
            <a:r>
              <a:rPr lang="en-US" sz="2000" smtClean="0"/>
              <a:t>Bridgestone – Super Bowl</a:t>
            </a:r>
          </a:p>
          <a:p>
            <a:pPr lvl="1">
              <a:lnSpc>
                <a:spcPct val="90000"/>
              </a:lnSpc>
            </a:pPr>
            <a:r>
              <a:rPr lang="en-US" sz="2000" smtClean="0"/>
              <a:t>The Home Depot</a:t>
            </a:r>
          </a:p>
        </p:txBody>
      </p:sp>
      <p:sp>
        <p:nvSpPr>
          <p:cNvPr id="18437" name="Rectangle 103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8438" name="Rectangle 1035"/>
          <p:cNvSpPr>
            <a:spLocks noChangeArrowheads="1"/>
          </p:cNvSpPr>
          <p:nvPr/>
        </p:nvSpPr>
        <p:spPr bwMode="auto">
          <a:xfrm>
            <a:off x="0" y="0"/>
            <a:ext cx="2971800" cy="35052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8439" name="Text Box 1037"/>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5</a:t>
            </a:r>
          </a:p>
        </p:txBody>
      </p:sp>
      <p:pic>
        <p:nvPicPr>
          <p:cNvPr id="2" name="Picture 1"/>
          <p:cNvPicPr>
            <a:picLocks noChangeAspect="1"/>
          </p:cNvPicPr>
          <p:nvPr/>
        </p:nvPicPr>
        <p:blipFill>
          <a:blip r:embed="rId3" cstate="print">
            <a:extLst>
              <a:ext uri="{28A0092B-C50C-407E-A947-70E740481C1C}"/>
            </a:extLst>
          </a:blip>
          <a:stretch>
            <a:fillRect/>
          </a:stretch>
        </p:blipFill>
        <p:spPr>
          <a:xfrm>
            <a:off x="-82296" y="3505200"/>
            <a:ext cx="3206496" cy="2670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5529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4B952B2B-FC19-44F4-B82F-94A9CCB481F7}" type="slidenum">
              <a:rPr lang="en-US" smtClean="0">
                <a:latin typeface="Arial" charset="0"/>
                <a:cs typeface="Arial" charset="0"/>
              </a:rPr>
              <a:pPr/>
              <a:t>20</a:t>
            </a:fld>
            <a:endParaRPr lang="en-US" smtClean="0">
              <a:latin typeface="Arial" charset="0"/>
              <a:cs typeface="Arial" charset="0"/>
            </a:endParaRPr>
          </a:p>
        </p:txBody>
      </p:sp>
      <p:sp>
        <p:nvSpPr>
          <p:cNvPr id="55299" name="Rectangle 2"/>
          <p:cNvSpPr>
            <a:spLocks noGrp="1" noChangeArrowheads="1"/>
          </p:cNvSpPr>
          <p:nvPr>
            <p:ph type="title"/>
          </p:nvPr>
        </p:nvSpPr>
        <p:spPr>
          <a:xfrm>
            <a:off x="914400" y="152400"/>
            <a:ext cx="7772400" cy="1219200"/>
          </a:xfrm>
        </p:spPr>
        <p:txBody>
          <a:bodyPr/>
          <a:lstStyle/>
          <a:p>
            <a:r>
              <a:rPr lang="en-US" sz="4000" smtClean="0">
                <a:solidFill>
                  <a:srgbClr val="FF0000"/>
                </a:solidFill>
              </a:rPr>
              <a:t>Advertising Campaign Management</a:t>
            </a:r>
          </a:p>
        </p:txBody>
      </p:sp>
      <p:sp>
        <p:nvSpPr>
          <p:cNvPr id="55300" name="Rectangle 3"/>
          <p:cNvSpPr>
            <a:spLocks noGrp="1" noChangeArrowheads="1"/>
          </p:cNvSpPr>
          <p:nvPr>
            <p:ph type="body" idx="1"/>
          </p:nvPr>
        </p:nvSpPr>
        <p:spPr>
          <a:xfrm>
            <a:off x="838200" y="1905000"/>
            <a:ext cx="7772400" cy="3276600"/>
          </a:xfrm>
        </p:spPr>
        <p:txBody>
          <a:bodyPr/>
          <a:lstStyle/>
          <a:p>
            <a:pPr marL="609600" indent="-609600">
              <a:buFont typeface="Monotype Sorts"/>
              <a:buAutoNum type="arabicPeriod"/>
            </a:pPr>
            <a:r>
              <a:rPr lang="en-US" sz="2800" smtClean="0"/>
              <a:t>Conduct and review advertising research</a:t>
            </a:r>
          </a:p>
          <a:p>
            <a:pPr marL="609600" indent="-609600">
              <a:buFont typeface="Monotype Sorts"/>
              <a:buAutoNum type="arabicPeriod"/>
            </a:pPr>
            <a:r>
              <a:rPr lang="en-US" sz="2800" smtClean="0"/>
              <a:t>Establish advertising objectives</a:t>
            </a:r>
          </a:p>
          <a:p>
            <a:pPr marL="609600" indent="-609600">
              <a:buFont typeface="Monotype Sorts"/>
              <a:buAutoNum type="arabicPeriod"/>
            </a:pPr>
            <a:r>
              <a:rPr lang="en-US" sz="2800" smtClean="0"/>
              <a:t>Review advertising budget</a:t>
            </a:r>
          </a:p>
          <a:p>
            <a:pPr marL="609600" indent="-609600">
              <a:buFont typeface="Monotype Sorts"/>
              <a:buAutoNum type="arabicPeriod"/>
            </a:pPr>
            <a:r>
              <a:rPr lang="en-US" sz="2800" smtClean="0"/>
              <a:t>Select media</a:t>
            </a:r>
          </a:p>
          <a:p>
            <a:pPr marL="609600" indent="-609600">
              <a:buFont typeface="Monotype Sorts"/>
              <a:buAutoNum type="arabicPeriod"/>
            </a:pPr>
            <a:r>
              <a:rPr lang="en-US" sz="2800" smtClean="0"/>
              <a:t>Prepare creative brief</a:t>
            </a:r>
          </a:p>
        </p:txBody>
      </p:sp>
      <p:sp>
        <p:nvSpPr>
          <p:cNvPr id="5530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530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530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5734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C33C4672-D4F7-456D-A0ED-2EBEC2CBD89A}" type="slidenum">
              <a:rPr lang="en-US" smtClean="0">
                <a:latin typeface="Arial" charset="0"/>
                <a:cs typeface="Arial" charset="0"/>
              </a:rPr>
              <a:pPr/>
              <a:t>21</a:t>
            </a:fld>
            <a:endParaRPr lang="en-US" smtClean="0">
              <a:latin typeface="Arial" charset="0"/>
              <a:cs typeface="Arial" charset="0"/>
            </a:endParaRPr>
          </a:p>
        </p:txBody>
      </p:sp>
      <p:sp>
        <p:nvSpPr>
          <p:cNvPr id="57347" name="Rectangle 2"/>
          <p:cNvSpPr>
            <a:spLocks noGrp="1" noChangeArrowheads="1"/>
          </p:cNvSpPr>
          <p:nvPr>
            <p:ph type="title"/>
          </p:nvPr>
        </p:nvSpPr>
        <p:spPr>
          <a:xfrm>
            <a:off x="838200" y="228600"/>
            <a:ext cx="7924800" cy="762000"/>
          </a:xfrm>
        </p:spPr>
        <p:txBody>
          <a:bodyPr/>
          <a:lstStyle/>
          <a:p>
            <a:r>
              <a:rPr lang="en-US" sz="4800" smtClean="0">
                <a:solidFill>
                  <a:srgbClr val="FF0033"/>
                </a:solidFill>
              </a:rPr>
              <a:t>Advertising Research</a:t>
            </a:r>
          </a:p>
        </p:txBody>
      </p:sp>
      <p:sp>
        <p:nvSpPr>
          <p:cNvPr id="57348" name="Rectangle 3"/>
          <p:cNvSpPr>
            <a:spLocks noGrp="1" noChangeArrowheads="1"/>
          </p:cNvSpPr>
          <p:nvPr>
            <p:ph type="body" idx="1"/>
          </p:nvPr>
        </p:nvSpPr>
        <p:spPr>
          <a:xfrm>
            <a:off x="990600" y="1143000"/>
            <a:ext cx="6553200" cy="4724400"/>
          </a:xfrm>
        </p:spPr>
        <p:txBody>
          <a:bodyPr/>
          <a:lstStyle/>
          <a:p>
            <a:pPr>
              <a:lnSpc>
                <a:spcPct val="90000"/>
              </a:lnSpc>
            </a:pPr>
            <a:r>
              <a:rPr lang="en-US" sz="2800" smtClean="0"/>
              <a:t>Understand customers</a:t>
            </a:r>
          </a:p>
          <a:p>
            <a:pPr>
              <a:lnSpc>
                <a:spcPct val="90000"/>
              </a:lnSpc>
            </a:pPr>
            <a:r>
              <a:rPr lang="en-US" sz="2800" smtClean="0"/>
              <a:t>Purchase benefits, not attributes</a:t>
            </a:r>
          </a:p>
          <a:p>
            <a:pPr>
              <a:lnSpc>
                <a:spcPct val="90000"/>
              </a:lnSpc>
            </a:pPr>
            <a:r>
              <a:rPr lang="en-US" sz="2800" smtClean="0"/>
              <a:t>Product-specific research</a:t>
            </a:r>
          </a:p>
          <a:p>
            <a:pPr lvl="1">
              <a:lnSpc>
                <a:spcPct val="90000"/>
              </a:lnSpc>
            </a:pPr>
            <a:r>
              <a:rPr lang="en-US" sz="2400" smtClean="0"/>
              <a:t>Key selling points</a:t>
            </a:r>
          </a:p>
          <a:p>
            <a:pPr lvl="1">
              <a:lnSpc>
                <a:spcPct val="90000"/>
              </a:lnSpc>
            </a:pPr>
            <a:r>
              <a:rPr lang="en-US" sz="2400" smtClean="0"/>
              <a:t>Desirable features</a:t>
            </a:r>
          </a:p>
          <a:p>
            <a:pPr>
              <a:lnSpc>
                <a:spcPct val="90000"/>
              </a:lnSpc>
            </a:pPr>
            <a:r>
              <a:rPr lang="en-US" sz="2800" smtClean="0"/>
              <a:t>Consumer-oriented research</a:t>
            </a:r>
          </a:p>
          <a:p>
            <a:pPr lvl="1">
              <a:lnSpc>
                <a:spcPct val="90000"/>
              </a:lnSpc>
            </a:pPr>
            <a:r>
              <a:rPr lang="en-US" sz="2400" smtClean="0"/>
              <a:t>Context of product use</a:t>
            </a:r>
          </a:p>
          <a:p>
            <a:pPr lvl="1">
              <a:lnSpc>
                <a:spcPct val="90000"/>
              </a:lnSpc>
            </a:pPr>
            <a:r>
              <a:rPr lang="en-US" sz="2400" smtClean="0"/>
              <a:t>Anthropological approach</a:t>
            </a:r>
          </a:p>
          <a:p>
            <a:pPr lvl="1">
              <a:lnSpc>
                <a:spcPct val="90000"/>
              </a:lnSpc>
            </a:pPr>
            <a:r>
              <a:rPr lang="en-US" sz="2400" smtClean="0"/>
              <a:t>Sociological analysis</a:t>
            </a:r>
          </a:p>
          <a:p>
            <a:pPr lvl="1">
              <a:lnSpc>
                <a:spcPct val="90000"/>
              </a:lnSpc>
            </a:pPr>
            <a:r>
              <a:rPr lang="en-US" sz="2400" smtClean="0"/>
              <a:t>Psychological motives</a:t>
            </a:r>
          </a:p>
          <a:p>
            <a:pPr>
              <a:lnSpc>
                <a:spcPct val="90000"/>
              </a:lnSpc>
            </a:pPr>
            <a:r>
              <a:rPr lang="en-US" sz="2800" smtClean="0"/>
              <a:t>Focus groups</a:t>
            </a:r>
          </a:p>
        </p:txBody>
      </p:sp>
      <p:sp>
        <p:nvSpPr>
          <p:cNvPr id="5734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735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735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57352" name="Picture 2"/>
          <p:cNvPicPr>
            <a:picLocks noChangeAspect="1" noChangeArrowheads="1"/>
          </p:cNvPicPr>
          <p:nvPr/>
        </p:nvPicPr>
        <p:blipFill>
          <a:blip r:embed="rId3"/>
          <a:srcRect/>
          <a:stretch>
            <a:fillRect/>
          </a:stretch>
        </p:blipFill>
        <p:spPr bwMode="auto">
          <a:xfrm>
            <a:off x="6019800" y="2209800"/>
            <a:ext cx="2709863" cy="390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838200" y="228600"/>
            <a:ext cx="8001000" cy="914400"/>
          </a:xfrm>
        </p:spPr>
        <p:txBody>
          <a:bodyPr/>
          <a:lstStyle/>
          <a:p>
            <a:r>
              <a:rPr lang="en-US" sz="3800" smtClean="0">
                <a:solidFill>
                  <a:srgbClr val="0000CC"/>
                </a:solidFill>
              </a:rPr>
              <a:t>Motel 6 and The Richards Group</a:t>
            </a:r>
            <a:endParaRPr lang="en-US" sz="3800" smtClean="0"/>
          </a:p>
        </p:txBody>
      </p:sp>
      <p:sp>
        <p:nvSpPr>
          <p:cNvPr id="59394" name="Content Placeholder 10"/>
          <p:cNvSpPr>
            <a:spLocks noGrp="1"/>
          </p:cNvSpPr>
          <p:nvPr>
            <p:ph idx="1"/>
          </p:nvPr>
        </p:nvSpPr>
        <p:spPr>
          <a:xfrm>
            <a:off x="990600" y="1295400"/>
            <a:ext cx="6553200" cy="3886200"/>
          </a:xfrm>
        </p:spPr>
        <p:txBody>
          <a:bodyPr/>
          <a:lstStyle/>
          <a:p>
            <a:r>
              <a:rPr lang="en-US" sz="2400" smtClean="0"/>
              <a:t>Motel 6 client for 24 years</a:t>
            </a:r>
          </a:p>
          <a:p>
            <a:r>
              <a:rPr lang="en-US" sz="2400" smtClean="0"/>
              <a:t>Insight through qualitative research</a:t>
            </a:r>
          </a:p>
          <a:p>
            <a:r>
              <a:rPr lang="en-US" sz="2400" smtClean="0"/>
              <a:t>Focus group – Account planner</a:t>
            </a:r>
          </a:p>
          <a:p>
            <a:r>
              <a:rPr lang="en-US" sz="2400" smtClean="0"/>
              <a:t>Round 1 – no Motel 6</a:t>
            </a:r>
          </a:p>
          <a:p>
            <a:r>
              <a:rPr lang="en-US" sz="2400" smtClean="0"/>
              <a:t>Round 2 – no Motel 6</a:t>
            </a:r>
          </a:p>
          <a:p>
            <a:r>
              <a:rPr lang="en-US" sz="2400" smtClean="0"/>
              <a:t>Finally, Motel 6 mentioned</a:t>
            </a:r>
          </a:p>
          <a:p>
            <a:pPr lvl="1"/>
            <a:r>
              <a:rPr lang="en-US" sz="2000" smtClean="0"/>
              <a:t>Save money</a:t>
            </a:r>
          </a:p>
          <a:p>
            <a:pPr lvl="1"/>
            <a:r>
              <a:rPr lang="en-US" sz="2000" smtClean="0"/>
              <a:t>Benefit of frugality</a:t>
            </a:r>
          </a:p>
          <a:p>
            <a:pPr lvl="1"/>
            <a:r>
              <a:rPr lang="en-US" sz="2000" smtClean="0"/>
              <a:t>No difference once light is out</a:t>
            </a:r>
          </a:p>
        </p:txBody>
      </p:sp>
      <p:sp>
        <p:nvSpPr>
          <p:cNvPr id="59395"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5939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3050BC8D-9026-44DF-A03F-E922BFF4EA09}" type="slidenum">
              <a:rPr lang="en-US" smtClean="0">
                <a:latin typeface="Arial" charset="0"/>
                <a:cs typeface="Arial" charset="0"/>
              </a:rPr>
              <a:pPr/>
              <a:t>22</a:t>
            </a:fld>
            <a:endParaRPr lang="en-US" smtClean="0">
              <a:latin typeface="Arial" charset="0"/>
              <a:cs typeface="Arial" charset="0"/>
            </a:endParaRPr>
          </a:p>
        </p:txBody>
      </p:sp>
      <p:sp>
        <p:nvSpPr>
          <p:cNvPr id="5939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5939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5939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59400" name="Picture 1"/>
          <p:cNvPicPr>
            <a:picLocks noChangeAspect="1"/>
          </p:cNvPicPr>
          <p:nvPr/>
        </p:nvPicPr>
        <p:blipFill>
          <a:blip r:embed="rId3"/>
          <a:srcRect/>
          <a:stretch>
            <a:fillRect/>
          </a:stretch>
        </p:blipFill>
        <p:spPr bwMode="auto">
          <a:xfrm>
            <a:off x="5715000" y="2362200"/>
            <a:ext cx="3048000" cy="410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6144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8F5CCB41-DEAD-4601-A12B-B025CB5DF2CF}" type="slidenum">
              <a:rPr lang="en-US" smtClean="0">
                <a:latin typeface="Arial" charset="0"/>
                <a:cs typeface="Arial" charset="0"/>
              </a:rPr>
              <a:pPr/>
              <a:t>23</a:t>
            </a:fld>
            <a:endParaRPr lang="en-US" smtClean="0">
              <a:latin typeface="Arial" charset="0"/>
              <a:cs typeface="Arial" charset="0"/>
            </a:endParaRPr>
          </a:p>
        </p:txBody>
      </p:sp>
      <p:sp>
        <p:nvSpPr>
          <p:cNvPr id="61443" name="Rectangle 3"/>
          <p:cNvSpPr>
            <a:spLocks noGrp="1" noChangeArrowheads="1"/>
          </p:cNvSpPr>
          <p:nvPr>
            <p:ph type="body" idx="1"/>
          </p:nvPr>
        </p:nvSpPr>
        <p:spPr>
          <a:xfrm>
            <a:off x="1295400" y="1981200"/>
            <a:ext cx="7315200" cy="3505200"/>
          </a:xfrm>
        </p:spPr>
        <p:txBody>
          <a:bodyPr/>
          <a:lstStyle/>
          <a:p>
            <a:r>
              <a:rPr lang="en-US" smtClean="0"/>
              <a:t>To build brand image</a:t>
            </a:r>
          </a:p>
          <a:p>
            <a:r>
              <a:rPr lang="en-US" smtClean="0"/>
              <a:t>To inform</a:t>
            </a:r>
          </a:p>
          <a:p>
            <a:r>
              <a:rPr lang="en-US" smtClean="0"/>
              <a:t>To persuade</a:t>
            </a:r>
          </a:p>
          <a:p>
            <a:r>
              <a:rPr lang="en-US" smtClean="0"/>
              <a:t>To support other marketing efforts</a:t>
            </a:r>
          </a:p>
          <a:p>
            <a:r>
              <a:rPr lang="en-US" smtClean="0"/>
              <a:t>To encourage action</a:t>
            </a:r>
          </a:p>
        </p:txBody>
      </p:sp>
      <p:sp>
        <p:nvSpPr>
          <p:cNvPr id="614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14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14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1447" name="Rectangle 7"/>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61448" name="Rectangle 8"/>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61449"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 9</a:t>
            </a:r>
          </a:p>
        </p:txBody>
      </p:sp>
      <p:sp>
        <p:nvSpPr>
          <p:cNvPr id="61450" name="Rectangle 1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800" b="1"/>
              <a:t>Advertising Goals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914400" y="152400"/>
            <a:ext cx="8001000" cy="1143000"/>
          </a:xfrm>
        </p:spPr>
        <p:txBody>
          <a:bodyPr/>
          <a:lstStyle/>
          <a:p>
            <a:r>
              <a:rPr lang="en-US" sz="3800" smtClean="0">
                <a:solidFill>
                  <a:srgbClr val="0000CC"/>
                </a:solidFill>
              </a:rPr>
              <a:t>Build Brand Awareness</a:t>
            </a:r>
            <a:br>
              <a:rPr lang="en-US" sz="3800" smtClean="0">
                <a:solidFill>
                  <a:srgbClr val="0000CC"/>
                </a:solidFill>
              </a:rPr>
            </a:br>
            <a:r>
              <a:rPr lang="en-US" sz="2800" smtClean="0">
                <a:solidFill>
                  <a:srgbClr val="FF0000"/>
                </a:solidFill>
              </a:rPr>
              <a:t>Advertising Goals</a:t>
            </a:r>
            <a:endParaRPr lang="en-US" sz="3800" smtClean="0">
              <a:solidFill>
                <a:srgbClr val="FF0000"/>
              </a:solidFill>
            </a:endParaRPr>
          </a:p>
        </p:txBody>
      </p:sp>
      <p:sp>
        <p:nvSpPr>
          <p:cNvPr id="63490" name="Content Placeholder 10"/>
          <p:cNvSpPr>
            <a:spLocks noGrp="1"/>
          </p:cNvSpPr>
          <p:nvPr>
            <p:ph idx="1"/>
          </p:nvPr>
        </p:nvSpPr>
        <p:spPr>
          <a:xfrm>
            <a:off x="914400" y="1600200"/>
            <a:ext cx="8229600" cy="3886200"/>
          </a:xfrm>
        </p:spPr>
        <p:txBody>
          <a:bodyPr/>
          <a:lstStyle/>
          <a:p>
            <a:r>
              <a:rPr lang="en-US" sz="2800" smtClean="0"/>
              <a:t>Brand image begins with awareness</a:t>
            </a:r>
          </a:p>
          <a:p>
            <a:r>
              <a:rPr lang="en-US" sz="2800" smtClean="0"/>
              <a:t>Consumers recognize brand</a:t>
            </a:r>
          </a:p>
          <a:p>
            <a:r>
              <a:rPr lang="en-US" sz="2800" smtClean="0"/>
              <a:t>Business-to-business</a:t>
            </a:r>
          </a:p>
          <a:p>
            <a:pPr lvl="1"/>
            <a:r>
              <a:rPr lang="en-US" sz="2400" smtClean="0"/>
              <a:t>Especially important in modified rebuy situations</a:t>
            </a:r>
          </a:p>
          <a:p>
            <a:r>
              <a:rPr lang="en-US" sz="2800" smtClean="0"/>
              <a:t>Successful brands possess</a:t>
            </a:r>
          </a:p>
          <a:p>
            <a:pPr lvl="1"/>
            <a:r>
              <a:rPr lang="en-US" sz="2400" smtClean="0"/>
              <a:t>Top-of-mind</a:t>
            </a:r>
          </a:p>
          <a:p>
            <a:pPr lvl="1"/>
            <a:r>
              <a:rPr lang="en-US" sz="2400" smtClean="0"/>
              <a:t>Top choice</a:t>
            </a:r>
          </a:p>
          <a:p>
            <a:r>
              <a:rPr lang="en-US" sz="2800" smtClean="0"/>
              <a:t>Brand equity leads to top-of-mind &amp; top choice</a:t>
            </a:r>
            <a:endParaRPr lang="en-US" sz="2400" smtClean="0"/>
          </a:p>
        </p:txBody>
      </p:sp>
      <p:sp>
        <p:nvSpPr>
          <p:cNvPr id="63491"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6349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0EB4DD85-A7FB-47E6-A125-EBB0A15FAF9B}" type="slidenum">
              <a:rPr lang="en-US" smtClean="0">
                <a:latin typeface="Arial" charset="0"/>
                <a:cs typeface="Arial" charset="0"/>
              </a:rPr>
              <a:pPr/>
              <a:t>24</a:t>
            </a:fld>
            <a:endParaRPr lang="en-US" smtClean="0">
              <a:latin typeface="Arial" charset="0"/>
              <a:cs typeface="Arial" charset="0"/>
            </a:endParaRPr>
          </a:p>
        </p:txBody>
      </p:sp>
      <p:sp>
        <p:nvSpPr>
          <p:cNvPr id="6349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349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349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914400" y="152400"/>
            <a:ext cx="8001000" cy="1143000"/>
          </a:xfrm>
        </p:spPr>
        <p:txBody>
          <a:bodyPr/>
          <a:lstStyle/>
          <a:p>
            <a:r>
              <a:rPr lang="en-US" sz="3800" smtClean="0">
                <a:solidFill>
                  <a:srgbClr val="0000CC"/>
                </a:solidFill>
              </a:rPr>
              <a:t>Provide Information</a:t>
            </a:r>
            <a:br>
              <a:rPr lang="en-US" sz="3800" smtClean="0">
                <a:solidFill>
                  <a:srgbClr val="0000CC"/>
                </a:solidFill>
              </a:rPr>
            </a:br>
            <a:r>
              <a:rPr lang="en-US" sz="2800" smtClean="0">
                <a:solidFill>
                  <a:srgbClr val="FF0000"/>
                </a:solidFill>
              </a:rPr>
              <a:t>Advertising Goals</a:t>
            </a:r>
            <a:endParaRPr lang="en-US" sz="3800" smtClean="0">
              <a:solidFill>
                <a:srgbClr val="FF0000"/>
              </a:solidFill>
            </a:endParaRPr>
          </a:p>
        </p:txBody>
      </p:sp>
      <p:sp>
        <p:nvSpPr>
          <p:cNvPr id="65538"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65539"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6AD3635F-43D7-4534-93B2-30D3FE655DDA}" type="slidenum">
              <a:rPr lang="en-US" smtClean="0">
                <a:latin typeface="Arial" charset="0"/>
                <a:cs typeface="Arial" charset="0"/>
              </a:rPr>
              <a:pPr/>
              <a:t>25</a:t>
            </a:fld>
            <a:endParaRPr lang="en-US" smtClean="0">
              <a:latin typeface="Arial" charset="0"/>
              <a:cs typeface="Arial" charset="0"/>
            </a:endParaRPr>
          </a:p>
        </p:txBody>
      </p:sp>
      <p:sp>
        <p:nvSpPr>
          <p:cNvPr id="6554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554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554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65543" name="Picture 1"/>
          <p:cNvPicPr>
            <a:picLocks noChangeAspect="1"/>
          </p:cNvPicPr>
          <p:nvPr/>
        </p:nvPicPr>
        <p:blipFill>
          <a:blip r:embed="rId3"/>
          <a:srcRect/>
          <a:stretch>
            <a:fillRect/>
          </a:stretch>
        </p:blipFill>
        <p:spPr bwMode="auto">
          <a:xfrm>
            <a:off x="2930525" y="1295400"/>
            <a:ext cx="38322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914400" y="152400"/>
            <a:ext cx="8001000" cy="1295400"/>
          </a:xfrm>
        </p:spPr>
        <p:txBody>
          <a:bodyPr/>
          <a:lstStyle/>
          <a:p>
            <a:r>
              <a:rPr lang="en-US" sz="5400" smtClean="0">
                <a:solidFill>
                  <a:srgbClr val="0000CC"/>
                </a:solidFill>
              </a:rPr>
              <a:t>Persuasion</a:t>
            </a:r>
            <a:br>
              <a:rPr lang="en-US" sz="5400" smtClean="0">
                <a:solidFill>
                  <a:srgbClr val="0000CC"/>
                </a:solidFill>
              </a:rPr>
            </a:br>
            <a:r>
              <a:rPr lang="en-US" sz="2800" smtClean="0">
                <a:solidFill>
                  <a:srgbClr val="FF0000"/>
                </a:solidFill>
              </a:rPr>
              <a:t>Advertising Goals</a:t>
            </a:r>
            <a:endParaRPr lang="en-US" sz="3600" smtClean="0">
              <a:solidFill>
                <a:srgbClr val="FF0000"/>
              </a:solidFill>
            </a:endParaRPr>
          </a:p>
        </p:txBody>
      </p:sp>
      <p:sp>
        <p:nvSpPr>
          <p:cNvPr id="67586"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67587"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BBED7B21-5AAB-40F6-AB3F-946BDDB09A96}" type="slidenum">
              <a:rPr lang="en-US" smtClean="0">
                <a:latin typeface="Arial" charset="0"/>
                <a:cs typeface="Arial" charset="0"/>
              </a:rPr>
              <a:pPr/>
              <a:t>26</a:t>
            </a:fld>
            <a:endParaRPr lang="en-US" smtClean="0">
              <a:latin typeface="Arial" charset="0"/>
              <a:cs typeface="Arial" charset="0"/>
            </a:endParaRPr>
          </a:p>
        </p:txBody>
      </p:sp>
      <p:sp>
        <p:nvSpPr>
          <p:cNvPr id="6758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758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759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67591" name="Picture 1"/>
          <p:cNvPicPr>
            <a:picLocks noChangeAspect="1"/>
          </p:cNvPicPr>
          <p:nvPr/>
        </p:nvPicPr>
        <p:blipFill>
          <a:blip r:embed="rId3"/>
          <a:srcRect/>
          <a:stretch>
            <a:fillRect/>
          </a:stretch>
        </p:blipFill>
        <p:spPr bwMode="auto">
          <a:xfrm>
            <a:off x="862013" y="1828800"/>
            <a:ext cx="7997825" cy="432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914400" y="152400"/>
            <a:ext cx="7772400" cy="1143000"/>
          </a:xfrm>
        </p:spPr>
        <p:txBody>
          <a:bodyPr/>
          <a:lstStyle/>
          <a:p>
            <a:r>
              <a:rPr lang="en-US" sz="4000" smtClean="0">
                <a:solidFill>
                  <a:srgbClr val="0000CC"/>
                </a:solidFill>
              </a:rPr>
              <a:t>Support Marketing Efforts</a:t>
            </a:r>
            <a:br>
              <a:rPr lang="en-US" sz="4000" smtClean="0">
                <a:solidFill>
                  <a:srgbClr val="0000CC"/>
                </a:solidFill>
              </a:rPr>
            </a:br>
            <a:r>
              <a:rPr lang="en-US" smtClean="0">
                <a:solidFill>
                  <a:srgbClr val="FF0000"/>
                </a:solidFill>
              </a:rPr>
              <a:t>Advertising Goals</a:t>
            </a:r>
            <a:endParaRPr lang="en-US" sz="4000" smtClean="0">
              <a:solidFill>
                <a:srgbClr val="FF0000"/>
              </a:solidFill>
            </a:endParaRPr>
          </a:p>
        </p:txBody>
      </p:sp>
      <p:sp>
        <p:nvSpPr>
          <p:cNvPr id="69634" name="Content Placeholder 8"/>
          <p:cNvSpPr>
            <a:spLocks noGrp="1"/>
          </p:cNvSpPr>
          <p:nvPr>
            <p:ph idx="1"/>
          </p:nvPr>
        </p:nvSpPr>
        <p:spPr>
          <a:xfrm>
            <a:off x="914400" y="2438400"/>
            <a:ext cx="4419600" cy="2362200"/>
          </a:xfrm>
        </p:spPr>
        <p:txBody>
          <a:bodyPr/>
          <a:lstStyle/>
          <a:p>
            <a:r>
              <a:rPr lang="en-US" sz="2800" smtClean="0"/>
              <a:t>Consumer promotions</a:t>
            </a:r>
          </a:p>
          <a:p>
            <a:r>
              <a:rPr lang="en-US" sz="2800" smtClean="0"/>
              <a:t>Retailers</a:t>
            </a:r>
          </a:p>
          <a:p>
            <a:r>
              <a:rPr lang="en-US" sz="2800" smtClean="0"/>
              <a:t>Special sales</a:t>
            </a:r>
          </a:p>
          <a:p>
            <a:r>
              <a:rPr lang="en-US" sz="2800" smtClean="0"/>
              <a:t>Promotional campaign</a:t>
            </a:r>
          </a:p>
        </p:txBody>
      </p:sp>
      <p:sp>
        <p:nvSpPr>
          <p:cNvPr id="69635"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6963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3E39FA0F-44BE-49E3-A46D-D7FF4D4C717E}" type="slidenum">
              <a:rPr lang="en-US" smtClean="0">
                <a:latin typeface="Arial" charset="0"/>
                <a:cs typeface="Arial" charset="0"/>
              </a:rPr>
              <a:pPr/>
              <a:t>27</a:t>
            </a:fld>
            <a:endParaRPr lang="en-US" smtClean="0">
              <a:latin typeface="Arial" charset="0"/>
              <a:cs typeface="Arial" charset="0"/>
            </a:endParaRPr>
          </a:p>
        </p:txBody>
      </p:sp>
      <p:sp>
        <p:nvSpPr>
          <p:cNvPr id="6963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6963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6963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69640" name="Picture 2"/>
          <p:cNvPicPr>
            <a:picLocks noChangeAspect="1"/>
          </p:cNvPicPr>
          <p:nvPr/>
        </p:nvPicPr>
        <p:blipFill>
          <a:blip r:embed="rId3"/>
          <a:srcRect/>
          <a:stretch>
            <a:fillRect/>
          </a:stretch>
        </p:blipFill>
        <p:spPr bwMode="auto">
          <a:xfrm>
            <a:off x="5021263" y="1371600"/>
            <a:ext cx="3805237" cy="49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914400" y="152400"/>
            <a:ext cx="7772400" cy="1371600"/>
          </a:xfrm>
        </p:spPr>
        <p:txBody>
          <a:bodyPr/>
          <a:lstStyle/>
          <a:p>
            <a:r>
              <a:rPr lang="en-US" sz="4400" smtClean="0">
                <a:solidFill>
                  <a:srgbClr val="0000CC"/>
                </a:solidFill>
              </a:rPr>
              <a:t>Encouraging Action</a:t>
            </a:r>
            <a:br>
              <a:rPr lang="en-US" sz="4400" smtClean="0">
                <a:solidFill>
                  <a:srgbClr val="0000CC"/>
                </a:solidFill>
              </a:rPr>
            </a:br>
            <a:r>
              <a:rPr lang="en-US" sz="3600" smtClean="0">
                <a:solidFill>
                  <a:srgbClr val="FF0000"/>
                </a:solidFill>
              </a:rPr>
              <a:t>Advertising Goals</a:t>
            </a:r>
            <a:endParaRPr lang="en-US" sz="4400" smtClean="0">
              <a:solidFill>
                <a:srgbClr val="FF0000"/>
              </a:solidFill>
            </a:endParaRPr>
          </a:p>
        </p:txBody>
      </p:sp>
      <p:sp>
        <p:nvSpPr>
          <p:cNvPr id="71682" name="Content Placeholder 8"/>
          <p:cNvSpPr>
            <a:spLocks noGrp="1"/>
          </p:cNvSpPr>
          <p:nvPr>
            <p:ph idx="1"/>
          </p:nvPr>
        </p:nvSpPr>
        <p:spPr>
          <a:xfrm>
            <a:off x="1447800" y="1828800"/>
            <a:ext cx="6400800" cy="3962400"/>
          </a:xfrm>
        </p:spPr>
        <p:txBody>
          <a:bodyPr/>
          <a:lstStyle/>
          <a:p>
            <a:r>
              <a:rPr lang="en-US" sz="2800" smtClean="0"/>
              <a:t>Behavioral goals</a:t>
            </a:r>
          </a:p>
          <a:p>
            <a:r>
              <a:rPr lang="en-US" sz="2800" smtClean="0"/>
              <a:t>Encourage some type of action</a:t>
            </a:r>
          </a:p>
          <a:p>
            <a:pPr lvl="1"/>
            <a:r>
              <a:rPr lang="en-US" sz="2400" smtClean="0"/>
              <a:t>Inquiry</a:t>
            </a:r>
          </a:p>
          <a:p>
            <a:pPr lvl="1"/>
            <a:r>
              <a:rPr lang="en-US" sz="2400" smtClean="0"/>
              <a:t>Access Web site</a:t>
            </a:r>
          </a:p>
          <a:p>
            <a:pPr lvl="1"/>
            <a:r>
              <a:rPr lang="en-US" sz="2400" smtClean="0"/>
              <a:t>Visit retail outlet</a:t>
            </a:r>
          </a:p>
          <a:p>
            <a:pPr lvl="1"/>
            <a:r>
              <a:rPr lang="en-US" sz="2400" smtClean="0"/>
              <a:t>Send e-mail or telephone</a:t>
            </a:r>
          </a:p>
          <a:p>
            <a:r>
              <a:rPr lang="en-US" sz="2800" smtClean="0"/>
              <a:t>Business-to-business</a:t>
            </a:r>
          </a:p>
        </p:txBody>
      </p:sp>
      <p:sp>
        <p:nvSpPr>
          <p:cNvPr id="71683"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7168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0B819E01-1E1A-4B4A-B586-D9776CD530C4}" type="slidenum">
              <a:rPr lang="en-US" smtClean="0">
                <a:latin typeface="Arial" charset="0"/>
                <a:cs typeface="Arial" charset="0"/>
              </a:rPr>
              <a:pPr/>
              <a:t>28</a:t>
            </a:fld>
            <a:endParaRPr lang="en-US" smtClean="0">
              <a:latin typeface="Arial" charset="0"/>
              <a:cs typeface="Arial" charset="0"/>
            </a:endParaRPr>
          </a:p>
        </p:txBody>
      </p:sp>
      <p:sp>
        <p:nvSpPr>
          <p:cNvPr id="7168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168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168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7373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F8B6FBA0-58A9-46D0-BE3E-1E7061A07564}" type="slidenum">
              <a:rPr lang="en-US" smtClean="0">
                <a:latin typeface="Arial" charset="0"/>
                <a:cs typeface="Arial" charset="0"/>
              </a:rPr>
              <a:pPr/>
              <a:t>29</a:t>
            </a:fld>
            <a:endParaRPr lang="en-US" smtClean="0">
              <a:latin typeface="Arial" charset="0"/>
              <a:cs typeface="Arial" charset="0"/>
            </a:endParaRPr>
          </a:p>
        </p:txBody>
      </p:sp>
      <p:sp>
        <p:nvSpPr>
          <p:cNvPr id="73731" name="Rectangle 2"/>
          <p:cNvSpPr>
            <a:spLocks noGrp="1" noChangeArrowheads="1"/>
          </p:cNvSpPr>
          <p:nvPr>
            <p:ph type="title"/>
          </p:nvPr>
        </p:nvSpPr>
        <p:spPr>
          <a:xfrm>
            <a:off x="762000" y="152400"/>
            <a:ext cx="8077200" cy="1447800"/>
          </a:xfrm>
        </p:spPr>
        <p:txBody>
          <a:bodyPr/>
          <a:lstStyle/>
          <a:p>
            <a:r>
              <a:rPr lang="en-US" sz="5400" smtClean="0">
                <a:solidFill>
                  <a:srgbClr val="FF0000"/>
                </a:solidFill>
              </a:rPr>
              <a:t>The Advertising Budget</a:t>
            </a:r>
            <a:r>
              <a:rPr lang="en-US" sz="4000" smtClean="0"/>
              <a:t/>
            </a:r>
            <a:br>
              <a:rPr lang="en-US" sz="4000" smtClean="0"/>
            </a:br>
            <a:r>
              <a:rPr lang="en-US" sz="4000" smtClean="0">
                <a:solidFill>
                  <a:srgbClr val="000099"/>
                </a:solidFill>
              </a:rPr>
              <a:t>Manner of Distribution</a:t>
            </a:r>
          </a:p>
        </p:txBody>
      </p:sp>
      <p:sp>
        <p:nvSpPr>
          <p:cNvPr id="73732" name="Rectangle 3"/>
          <p:cNvSpPr>
            <a:spLocks noGrp="1" noChangeArrowheads="1"/>
          </p:cNvSpPr>
          <p:nvPr>
            <p:ph type="body" idx="1"/>
          </p:nvPr>
        </p:nvSpPr>
        <p:spPr>
          <a:xfrm>
            <a:off x="3810000" y="1828800"/>
            <a:ext cx="5105400" cy="3733800"/>
          </a:xfrm>
        </p:spPr>
        <p:txBody>
          <a:bodyPr/>
          <a:lstStyle/>
          <a:p>
            <a:r>
              <a:rPr lang="en-US" sz="2800" smtClean="0"/>
              <a:t>Pulsating schedule</a:t>
            </a:r>
          </a:p>
          <a:p>
            <a:pPr lvl="1"/>
            <a:r>
              <a:rPr lang="en-US" sz="2400" smtClean="0"/>
              <a:t>Bursts of intensity</a:t>
            </a:r>
          </a:p>
          <a:p>
            <a:r>
              <a:rPr lang="en-US" sz="2800" smtClean="0"/>
              <a:t>Flighting schedule</a:t>
            </a:r>
          </a:p>
          <a:p>
            <a:pPr lvl="1"/>
            <a:r>
              <a:rPr lang="en-US" sz="2400" smtClean="0"/>
              <a:t>Spending at select times</a:t>
            </a:r>
          </a:p>
          <a:p>
            <a:r>
              <a:rPr lang="en-US" sz="2800" smtClean="0"/>
              <a:t>Continuous schedule</a:t>
            </a:r>
          </a:p>
          <a:p>
            <a:pPr lvl="1"/>
            <a:r>
              <a:rPr lang="en-US" sz="2400" smtClean="0"/>
              <a:t>Keep brand before consumers</a:t>
            </a:r>
          </a:p>
        </p:txBody>
      </p:sp>
      <p:sp>
        <p:nvSpPr>
          <p:cNvPr id="7373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373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373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73736" name="Picture 1"/>
          <p:cNvPicPr>
            <a:picLocks noChangeAspect="1"/>
          </p:cNvPicPr>
          <p:nvPr/>
        </p:nvPicPr>
        <p:blipFill>
          <a:blip r:embed="rId3"/>
          <a:srcRect/>
          <a:stretch>
            <a:fillRect/>
          </a:stretch>
        </p:blipFill>
        <p:spPr bwMode="auto">
          <a:xfrm>
            <a:off x="849313" y="1905000"/>
            <a:ext cx="2970212" cy="405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20482" name="Rectangle 2"/>
          <p:cNvSpPr>
            <a:spLocks noGrp="1" noChangeArrowheads="1"/>
          </p:cNvSpPr>
          <p:nvPr>
            <p:ph type="title"/>
          </p:nvPr>
        </p:nvSpPr>
        <p:spPr>
          <a:xfrm>
            <a:off x="3124200" y="1066800"/>
            <a:ext cx="4876800" cy="762000"/>
          </a:xfrm>
        </p:spPr>
        <p:txBody>
          <a:bodyPr/>
          <a:lstStyle/>
          <a:p>
            <a:pPr eaLnBrk="1" hangingPunct="1"/>
            <a:r>
              <a:rPr lang="en-US" sz="3600" smtClean="0">
                <a:solidFill>
                  <a:srgbClr val="FF3300"/>
                </a:solidFill>
              </a:rPr>
              <a:t>Chapter Objectives</a:t>
            </a:r>
          </a:p>
        </p:txBody>
      </p:sp>
      <p:sp>
        <p:nvSpPr>
          <p:cNvPr id="20483" name="Rectangle 3"/>
          <p:cNvSpPr>
            <a:spLocks noGrp="1" noChangeArrowheads="1"/>
          </p:cNvSpPr>
          <p:nvPr>
            <p:ph type="body" idx="1"/>
          </p:nvPr>
        </p:nvSpPr>
        <p:spPr>
          <a:xfrm>
            <a:off x="228600" y="2667000"/>
            <a:ext cx="8534400" cy="3200400"/>
          </a:xfrm>
        </p:spPr>
        <p:txBody>
          <a:bodyPr/>
          <a:lstStyle/>
          <a:p>
            <a:pPr marL="514350" indent="-514350" eaLnBrk="1" hangingPunct="1">
              <a:lnSpc>
                <a:spcPct val="90000"/>
              </a:lnSpc>
              <a:buFontTx/>
              <a:buAutoNum type="arabicPeriod"/>
            </a:pPr>
            <a:r>
              <a:rPr lang="en-US" sz="2400" smtClean="0"/>
              <a:t>What are the essential ingredients in advertising campaign management, including the role of advertising?</a:t>
            </a:r>
          </a:p>
          <a:p>
            <a:pPr marL="514350" indent="-514350" eaLnBrk="1" hangingPunct="1">
              <a:lnSpc>
                <a:spcPct val="90000"/>
              </a:lnSpc>
              <a:buFontTx/>
              <a:buAutoNum type="arabicPeriod"/>
            </a:pPr>
            <a:r>
              <a:rPr lang="en-US" sz="2400" smtClean="0"/>
              <a:t>When should a company employee an external advertising agency rather than completing the work in-house?</a:t>
            </a:r>
          </a:p>
          <a:p>
            <a:pPr marL="514350" indent="-514350" eaLnBrk="1" hangingPunct="1">
              <a:lnSpc>
                <a:spcPct val="90000"/>
              </a:lnSpc>
              <a:buFontTx/>
              <a:buAutoNum type="arabicPeriod"/>
            </a:pPr>
            <a:r>
              <a:rPr lang="en-US" sz="2400" smtClean="0"/>
              <a:t>How do companies choose advertising agencies?</a:t>
            </a:r>
          </a:p>
          <a:p>
            <a:pPr marL="514350" indent="-514350" eaLnBrk="1" hangingPunct="1">
              <a:lnSpc>
                <a:spcPct val="90000"/>
              </a:lnSpc>
              <a:buFontTx/>
              <a:buAutoNum type="arabicPeriod"/>
            </a:pPr>
            <a:r>
              <a:rPr lang="en-US" sz="2400" smtClean="0"/>
              <a:t>What roles are played within advertising agencies and client companies?</a:t>
            </a:r>
          </a:p>
        </p:txBody>
      </p:sp>
      <p:sp>
        <p:nvSpPr>
          <p:cNvPr id="20484" name="Text Box 4"/>
          <p:cNvSpPr txBox="1">
            <a:spLocks noChangeArrowheads="1"/>
          </p:cNvSpPr>
          <p:nvPr/>
        </p:nvSpPr>
        <p:spPr bwMode="auto">
          <a:xfrm>
            <a:off x="2133600" y="304800"/>
            <a:ext cx="6858000" cy="646113"/>
          </a:xfrm>
          <a:prstGeom prst="rect">
            <a:avLst/>
          </a:prstGeom>
          <a:noFill/>
          <a:ln w="9525">
            <a:noFill/>
            <a:miter lim="800000"/>
            <a:headEnd/>
            <a:tailEnd/>
          </a:ln>
        </p:spPr>
        <p:txBody>
          <a:bodyPr>
            <a:spAutoFit/>
          </a:bodyPr>
          <a:lstStyle/>
          <a:p>
            <a:pPr algn="ctr"/>
            <a:r>
              <a:rPr lang="en-US" sz="3600">
                <a:solidFill>
                  <a:srgbClr val="000099"/>
                </a:solidFill>
              </a:rPr>
              <a:t>  Advertising Management</a:t>
            </a:r>
            <a:endParaRPr lang="en-US" sz="1600">
              <a:solidFill>
                <a:srgbClr val="000099"/>
              </a:solidFill>
            </a:endParaRPr>
          </a:p>
        </p:txBody>
      </p:sp>
      <p:sp>
        <p:nvSpPr>
          <p:cNvPr id="20485"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0486" name="Rectangle 5"/>
          <p:cNvSpPr>
            <a:spLocks noChangeArrowheads="1"/>
          </p:cNvSpPr>
          <p:nvPr/>
        </p:nvSpPr>
        <p:spPr bwMode="auto">
          <a:xfrm>
            <a:off x="0" y="0"/>
            <a:ext cx="2590800" cy="23622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0487" name="Text Box 7"/>
          <p:cNvSpPr txBox="1">
            <a:spLocks noChangeArrowheads="1"/>
          </p:cNvSpPr>
          <p:nvPr/>
        </p:nvSpPr>
        <p:spPr bwMode="auto">
          <a:xfrm>
            <a:off x="762000" y="381000"/>
            <a:ext cx="1295400" cy="1446213"/>
          </a:xfrm>
          <a:prstGeom prst="rect">
            <a:avLst/>
          </a:prstGeom>
          <a:noFill/>
          <a:ln w="12700">
            <a:noFill/>
            <a:miter lim="800000"/>
            <a:headEnd type="none" w="sm" len="sm"/>
            <a:tailEnd type="none" w="sm" len="sm"/>
          </a:ln>
        </p:spPr>
        <p:txBody>
          <a:bodyPr>
            <a:spAutoFit/>
          </a:bodyPr>
          <a:lstStyle/>
          <a:p>
            <a:pPr>
              <a:spcBef>
                <a:spcPct val="50000"/>
              </a:spcBef>
            </a:pPr>
            <a:r>
              <a:rPr lang="en-US" sz="8800">
                <a:solidFill>
                  <a:srgbClr val="CC3300"/>
                </a:solidFill>
              </a:rPr>
              <a:t>5</a:t>
            </a:r>
          </a:p>
        </p:txBody>
      </p:sp>
      <p:sp>
        <p:nvSpPr>
          <p:cNvPr id="20488"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BD242D0B-ADFB-487D-A9C9-B3B29C4DAF28}"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7577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C01263E9-D5E1-46CB-B52F-C4F5657D3A86}" type="slidenum">
              <a:rPr lang="en-US" smtClean="0">
                <a:latin typeface="Arial" charset="0"/>
                <a:cs typeface="Arial" charset="0"/>
              </a:rPr>
              <a:pPr/>
              <a:t>30</a:t>
            </a:fld>
            <a:endParaRPr lang="en-US" smtClean="0">
              <a:latin typeface="Arial" charset="0"/>
              <a:cs typeface="Arial" charset="0"/>
            </a:endParaRPr>
          </a:p>
        </p:txBody>
      </p:sp>
      <p:sp>
        <p:nvSpPr>
          <p:cNvPr id="75779" name="Rectangle 2"/>
          <p:cNvSpPr>
            <a:spLocks noGrp="1" noChangeArrowheads="1"/>
          </p:cNvSpPr>
          <p:nvPr>
            <p:ph type="title"/>
          </p:nvPr>
        </p:nvSpPr>
        <p:spPr>
          <a:xfrm>
            <a:off x="762000" y="152400"/>
            <a:ext cx="8077200" cy="990600"/>
          </a:xfrm>
        </p:spPr>
        <p:txBody>
          <a:bodyPr/>
          <a:lstStyle/>
          <a:p>
            <a:r>
              <a:rPr lang="en-US" sz="5400" smtClean="0">
                <a:solidFill>
                  <a:srgbClr val="FF0000"/>
                </a:solidFill>
              </a:rPr>
              <a:t>Media Selection</a:t>
            </a:r>
            <a:endParaRPr lang="en-US" sz="4000" smtClean="0">
              <a:solidFill>
                <a:srgbClr val="000099"/>
              </a:solidFill>
            </a:endParaRPr>
          </a:p>
        </p:txBody>
      </p:sp>
      <p:sp>
        <p:nvSpPr>
          <p:cNvPr id="75780" name="Rectangle 3"/>
          <p:cNvSpPr>
            <a:spLocks noGrp="1" noChangeArrowheads="1"/>
          </p:cNvSpPr>
          <p:nvPr>
            <p:ph type="body" idx="1"/>
          </p:nvPr>
        </p:nvSpPr>
        <p:spPr>
          <a:xfrm>
            <a:off x="1219200" y="1295400"/>
            <a:ext cx="7391400" cy="2209800"/>
          </a:xfrm>
        </p:spPr>
        <p:txBody>
          <a:bodyPr/>
          <a:lstStyle/>
          <a:p>
            <a:r>
              <a:rPr lang="en-US" sz="2800" smtClean="0"/>
              <a:t>Media-usage habits of target market</a:t>
            </a:r>
          </a:p>
          <a:p>
            <a:r>
              <a:rPr lang="en-US" sz="2800" smtClean="0"/>
              <a:t>Audience characteristics of media</a:t>
            </a:r>
          </a:p>
          <a:p>
            <a:r>
              <a:rPr lang="en-US" sz="2800" smtClean="0"/>
              <a:t>Business-to-business media</a:t>
            </a:r>
          </a:p>
          <a:p>
            <a:r>
              <a:rPr lang="en-US" sz="2800" smtClean="0"/>
              <a:t>Earlier involvement of media companies</a:t>
            </a:r>
          </a:p>
          <a:p>
            <a:endParaRPr lang="en-US" sz="2400" smtClean="0"/>
          </a:p>
        </p:txBody>
      </p:sp>
      <p:sp>
        <p:nvSpPr>
          <p:cNvPr id="7578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578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578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3" name="Picture 2"/>
          <p:cNvPicPr>
            <a:picLocks noChangeAspect="1"/>
          </p:cNvPicPr>
          <p:nvPr/>
        </p:nvPicPr>
        <p:blipFill>
          <a:blip r:embed="rId3" cstate="print">
            <a:extLst>
              <a:ext uri="{28A0092B-C50C-407E-A947-70E740481C1C}"/>
            </a:extLst>
          </a:blip>
          <a:stretch>
            <a:fillRect/>
          </a:stretch>
        </p:blipFill>
        <p:spPr>
          <a:xfrm>
            <a:off x="3505200" y="3429000"/>
            <a:ext cx="2535936" cy="30419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7782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69885C8E-244C-434F-8C30-C786C7D24957}" type="slidenum">
              <a:rPr lang="en-US" smtClean="0">
                <a:latin typeface="Arial" charset="0"/>
                <a:cs typeface="Arial" charset="0"/>
              </a:rPr>
              <a:pPr/>
              <a:t>31</a:t>
            </a:fld>
            <a:endParaRPr lang="en-US" smtClean="0">
              <a:latin typeface="Arial" charset="0"/>
              <a:cs typeface="Arial" charset="0"/>
            </a:endParaRPr>
          </a:p>
        </p:txBody>
      </p:sp>
      <p:sp>
        <p:nvSpPr>
          <p:cNvPr id="77827" name="Rectangle 3"/>
          <p:cNvSpPr>
            <a:spLocks noGrp="1" noChangeArrowheads="1"/>
          </p:cNvSpPr>
          <p:nvPr>
            <p:ph type="body" idx="1"/>
          </p:nvPr>
        </p:nvSpPr>
        <p:spPr>
          <a:xfrm>
            <a:off x="1752600" y="1981200"/>
            <a:ext cx="5791200" cy="3810000"/>
          </a:xfrm>
        </p:spPr>
        <p:txBody>
          <a:bodyPr/>
          <a:lstStyle/>
          <a:p>
            <a:r>
              <a:rPr lang="en-US" sz="4000" smtClean="0"/>
              <a:t>The objective</a:t>
            </a:r>
          </a:p>
          <a:p>
            <a:r>
              <a:rPr lang="en-US" sz="4000" smtClean="0"/>
              <a:t>The target audience</a:t>
            </a:r>
          </a:p>
          <a:p>
            <a:r>
              <a:rPr lang="en-US" sz="4000" smtClean="0"/>
              <a:t>The message theme</a:t>
            </a:r>
          </a:p>
          <a:p>
            <a:r>
              <a:rPr lang="en-US" sz="4000" smtClean="0"/>
              <a:t>The support</a:t>
            </a:r>
          </a:p>
          <a:p>
            <a:r>
              <a:rPr lang="en-US" sz="4000" smtClean="0"/>
              <a:t>The constraints</a:t>
            </a:r>
          </a:p>
        </p:txBody>
      </p:sp>
      <p:sp>
        <p:nvSpPr>
          <p:cNvPr id="778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78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78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7831" name="Rectangle 7"/>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77832" name="Rectangle 8"/>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77833"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10</a:t>
            </a:r>
          </a:p>
        </p:txBody>
      </p:sp>
      <p:sp>
        <p:nvSpPr>
          <p:cNvPr id="77834" name="Rectangle 1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800" b="1"/>
              <a:t>The Creative Brief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3"/>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7987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8B7237F4-8027-4E97-B591-BDFB966AE41B}" type="slidenum">
              <a:rPr lang="en-US" smtClean="0">
                <a:latin typeface="Arial" charset="0"/>
                <a:cs typeface="Arial" charset="0"/>
              </a:rPr>
              <a:pPr/>
              <a:t>32</a:t>
            </a:fld>
            <a:endParaRPr lang="en-US" smtClean="0">
              <a:latin typeface="Arial" charset="0"/>
              <a:cs typeface="Arial" charset="0"/>
            </a:endParaRPr>
          </a:p>
        </p:txBody>
      </p:sp>
      <p:sp>
        <p:nvSpPr>
          <p:cNvPr id="79875" name="Rectangle 2"/>
          <p:cNvSpPr>
            <a:spLocks noGrp="1" noChangeArrowheads="1"/>
          </p:cNvSpPr>
          <p:nvPr>
            <p:ph type="title"/>
          </p:nvPr>
        </p:nvSpPr>
        <p:spPr>
          <a:xfrm>
            <a:off x="838200" y="0"/>
            <a:ext cx="7772400" cy="990600"/>
          </a:xfrm>
        </p:spPr>
        <p:txBody>
          <a:bodyPr/>
          <a:lstStyle/>
          <a:p>
            <a:r>
              <a:rPr lang="en-US" sz="4400" smtClean="0">
                <a:solidFill>
                  <a:srgbClr val="0000CC"/>
                </a:solidFill>
              </a:rPr>
              <a:t>The Objective</a:t>
            </a:r>
          </a:p>
        </p:txBody>
      </p:sp>
      <p:sp>
        <p:nvSpPr>
          <p:cNvPr id="79876" name="Text Box 5"/>
          <p:cNvSpPr txBox="1">
            <a:spLocks noChangeArrowheads="1"/>
          </p:cNvSpPr>
          <p:nvPr/>
        </p:nvSpPr>
        <p:spPr bwMode="auto">
          <a:xfrm>
            <a:off x="838200" y="5715000"/>
            <a:ext cx="8001000" cy="369888"/>
          </a:xfrm>
          <a:prstGeom prst="rect">
            <a:avLst/>
          </a:prstGeom>
          <a:noFill/>
          <a:ln w="12700">
            <a:noFill/>
            <a:miter lim="800000"/>
            <a:headEnd type="none" w="sm" len="sm"/>
            <a:tailEnd type="none" w="sm" len="sm"/>
          </a:ln>
        </p:spPr>
        <p:txBody>
          <a:bodyPr>
            <a:spAutoFit/>
          </a:bodyPr>
          <a:lstStyle/>
          <a:p>
            <a:pPr algn="ctr" eaLnBrk="0" hangingPunct="0"/>
            <a:r>
              <a:rPr lang="en-US" sz="1800"/>
              <a:t>An advertisement for Sub-Zero designed to enhance the brand’s image</a:t>
            </a:r>
            <a:r>
              <a:rPr lang="en-US" sz="1800">
                <a:solidFill>
                  <a:schemeClr val="tx1"/>
                </a:solidFill>
              </a:rPr>
              <a:t>.</a:t>
            </a:r>
          </a:p>
        </p:txBody>
      </p:sp>
      <p:sp>
        <p:nvSpPr>
          <p:cNvPr id="7987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7987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7987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2" name="Picture 1"/>
          <p:cNvPicPr>
            <a:picLocks noChangeAspect="1"/>
          </p:cNvPicPr>
          <p:nvPr/>
        </p:nvPicPr>
        <p:blipFill>
          <a:blip r:embed="rId3" cstate="print">
            <a:extLst>
              <a:ext uri="{28A0092B-C50C-407E-A947-70E740481C1C}"/>
            </a:extLst>
          </a:blip>
          <a:stretch>
            <a:fillRect/>
          </a:stretch>
        </p:blipFill>
        <p:spPr>
          <a:xfrm>
            <a:off x="1595437" y="1495425"/>
            <a:ext cx="5953125" cy="386715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oter Placeholder 3"/>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81922"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C708EBE2-02D1-4E9B-954D-96CD9E966EF5}" type="slidenum">
              <a:rPr lang="en-US" smtClean="0">
                <a:latin typeface="Arial" charset="0"/>
                <a:cs typeface="Arial" charset="0"/>
              </a:rPr>
              <a:pPr/>
              <a:t>33</a:t>
            </a:fld>
            <a:endParaRPr lang="en-US" smtClean="0">
              <a:latin typeface="Arial" charset="0"/>
              <a:cs typeface="Arial" charset="0"/>
            </a:endParaRPr>
          </a:p>
        </p:txBody>
      </p:sp>
      <p:sp>
        <p:nvSpPr>
          <p:cNvPr id="81923" name="Rectangle 2"/>
          <p:cNvSpPr>
            <a:spLocks noGrp="1" noChangeArrowheads="1"/>
          </p:cNvSpPr>
          <p:nvPr>
            <p:ph type="title"/>
          </p:nvPr>
        </p:nvSpPr>
        <p:spPr>
          <a:xfrm>
            <a:off x="5334000" y="838200"/>
            <a:ext cx="3200400" cy="1143000"/>
          </a:xfrm>
        </p:spPr>
        <p:txBody>
          <a:bodyPr/>
          <a:lstStyle/>
          <a:p>
            <a:r>
              <a:rPr lang="en-US" sz="4000" smtClean="0">
                <a:solidFill>
                  <a:srgbClr val="0000CC"/>
                </a:solidFill>
              </a:rPr>
              <a:t>The Target Audience</a:t>
            </a:r>
          </a:p>
        </p:txBody>
      </p:sp>
      <p:sp>
        <p:nvSpPr>
          <p:cNvPr id="81924" name="Text Box 4"/>
          <p:cNvSpPr txBox="1">
            <a:spLocks noChangeArrowheads="1"/>
          </p:cNvSpPr>
          <p:nvPr/>
        </p:nvSpPr>
        <p:spPr bwMode="auto">
          <a:xfrm>
            <a:off x="5257800" y="2590800"/>
            <a:ext cx="3581400" cy="1570038"/>
          </a:xfrm>
          <a:prstGeom prst="rect">
            <a:avLst/>
          </a:prstGeom>
          <a:noFill/>
          <a:ln w="12700">
            <a:noFill/>
            <a:miter lim="800000"/>
            <a:headEnd type="none" w="sm" len="sm"/>
            <a:tailEnd type="none" w="sm" len="sm"/>
          </a:ln>
        </p:spPr>
        <p:txBody>
          <a:bodyPr>
            <a:spAutoFit/>
          </a:bodyPr>
          <a:lstStyle/>
          <a:p>
            <a:pPr eaLnBrk="0" hangingPunct="0"/>
            <a:r>
              <a:rPr lang="en-US" sz="2400"/>
              <a:t>The target market for this ad is females, 13-30, who enjoy sports and have an active life style.</a:t>
            </a:r>
          </a:p>
        </p:txBody>
      </p:sp>
      <p:sp>
        <p:nvSpPr>
          <p:cNvPr id="81925"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pic>
        <p:nvPicPr>
          <p:cNvPr id="81926" name="Picture 1"/>
          <p:cNvPicPr>
            <a:picLocks noChangeAspect="1"/>
          </p:cNvPicPr>
          <p:nvPr/>
        </p:nvPicPr>
        <p:blipFill>
          <a:blip r:embed="rId3"/>
          <a:srcRect/>
          <a:stretch>
            <a:fillRect/>
          </a:stretch>
        </p:blipFill>
        <p:spPr bwMode="auto">
          <a:xfrm>
            <a:off x="73025" y="152400"/>
            <a:ext cx="518477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3"/>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83970"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2E594FFC-5B4F-4573-A877-3AB793EFDAC3}" type="slidenum">
              <a:rPr lang="en-US" smtClean="0">
                <a:latin typeface="Arial" charset="0"/>
                <a:cs typeface="Arial" charset="0"/>
              </a:rPr>
              <a:pPr/>
              <a:t>34</a:t>
            </a:fld>
            <a:endParaRPr lang="en-US" smtClean="0">
              <a:latin typeface="Arial" charset="0"/>
              <a:cs typeface="Arial" charset="0"/>
            </a:endParaRPr>
          </a:p>
        </p:txBody>
      </p:sp>
      <p:sp>
        <p:nvSpPr>
          <p:cNvPr id="83971" name="Rectangle 2"/>
          <p:cNvSpPr>
            <a:spLocks noGrp="1" noChangeArrowheads="1"/>
          </p:cNvSpPr>
          <p:nvPr>
            <p:ph type="title"/>
          </p:nvPr>
        </p:nvSpPr>
        <p:spPr>
          <a:xfrm>
            <a:off x="4876800" y="533400"/>
            <a:ext cx="3733800" cy="1295400"/>
          </a:xfrm>
        </p:spPr>
        <p:txBody>
          <a:bodyPr/>
          <a:lstStyle/>
          <a:p>
            <a:r>
              <a:rPr lang="en-US" sz="4000" smtClean="0">
                <a:solidFill>
                  <a:srgbClr val="0000CC"/>
                </a:solidFill>
              </a:rPr>
              <a:t>The Message Theme</a:t>
            </a:r>
          </a:p>
        </p:txBody>
      </p:sp>
      <p:sp>
        <p:nvSpPr>
          <p:cNvPr id="83972" name="Text Box 4"/>
          <p:cNvSpPr txBox="1">
            <a:spLocks noChangeArrowheads="1"/>
          </p:cNvSpPr>
          <p:nvPr/>
        </p:nvSpPr>
        <p:spPr bwMode="auto">
          <a:xfrm>
            <a:off x="5181600" y="2286000"/>
            <a:ext cx="3657600" cy="2647950"/>
          </a:xfrm>
          <a:prstGeom prst="rect">
            <a:avLst/>
          </a:prstGeom>
          <a:noFill/>
          <a:ln w="12700">
            <a:noFill/>
            <a:miter lim="800000"/>
            <a:headEnd type="none" w="sm" len="sm"/>
            <a:tailEnd type="none" w="sm" len="sm"/>
          </a:ln>
        </p:spPr>
        <p:txBody>
          <a:bodyPr>
            <a:spAutoFit/>
          </a:bodyPr>
          <a:lstStyle/>
          <a:p>
            <a:pPr eaLnBrk="0" hangingPunct="0"/>
            <a:r>
              <a:rPr lang="en-US" sz="2400"/>
              <a:t>The message theme of this milk advertisement was that milk will provide calcium. The calcium will provide the customer  with benefit of strong bones.</a:t>
            </a:r>
          </a:p>
        </p:txBody>
      </p:sp>
      <p:sp>
        <p:nvSpPr>
          <p:cNvPr id="8397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pic>
        <p:nvPicPr>
          <p:cNvPr id="83974" name="Picture 1"/>
          <p:cNvPicPr>
            <a:picLocks noChangeAspect="1"/>
          </p:cNvPicPr>
          <p:nvPr/>
        </p:nvPicPr>
        <p:blipFill>
          <a:blip r:embed="rId3"/>
          <a:srcRect/>
          <a:stretch>
            <a:fillRect/>
          </a:stretch>
        </p:blipFill>
        <p:spPr bwMode="auto">
          <a:xfrm>
            <a:off x="223838" y="152400"/>
            <a:ext cx="4652962"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8601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51A5A565-BE86-41BB-9A0D-EC8750A3C50A}" type="slidenum">
              <a:rPr lang="en-US" smtClean="0">
                <a:latin typeface="Arial" charset="0"/>
                <a:cs typeface="Arial" charset="0"/>
              </a:rPr>
              <a:pPr/>
              <a:t>35</a:t>
            </a:fld>
            <a:endParaRPr lang="en-US" smtClean="0">
              <a:latin typeface="Arial" charset="0"/>
              <a:cs typeface="Arial" charset="0"/>
            </a:endParaRPr>
          </a:p>
        </p:txBody>
      </p:sp>
      <p:sp>
        <p:nvSpPr>
          <p:cNvPr id="86019" name="Rectangle 2"/>
          <p:cNvSpPr>
            <a:spLocks noGrp="1" noChangeArrowheads="1"/>
          </p:cNvSpPr>
          <p:nvPr>
            <p:ph type="title"/>
          </p:nvPr>
        </p:nvSpPr>
        <p:spPr>
          <a:xfrm>
            <a:off x="838200" y="533400"/>
            <a:ext cx="8001000" cy="838200"/>
          </a:xfrm>
        </p:spPr>
        <p:txBody>
          <a:bodyPr/>
          <a:lstStyle/>
          <a:p>
            <a:r>
              <a:rPr lang="en-US" sz="5400" smtClean="0">
                <a:solidFill>
                  <a:srgbClr val="0000CC"/>
                </a:solidFill>
              </a:rPr>
              <a:t>The Message Theme</a:t>
            </a:r>
            <a:endParaRPr lang="en-US" sz="4000" smtClean="0">
              <a:solidFill>
                <a:srgbClr val="0000CC"/>
              </a:solidFill>
            </a:endParaRPr>
          </a:p>
        </p:txBody>
      </p:sp>
      <p:sp>
        <p:nvSpPr>
          <p:cNvPr id="86020" name="Rectangle 3"/>
          <p:cNvSpPr>
            <a:spLocks noGrp="1" noChangeArrowheads="1"/>
          </p:cNvSpPr>
          <p:nvPr>
            <p:ph type="body" idx="1"/>
          </p:nvPr>
        </p:nvSpPr>
        <p:spPr>
          <a:xfrm>
            <a:off x="1066800" y="1676400"/>
            <a:ext cx="7924800" cy="4572000"/>
          </a:xfrm>
        </p:spPr>
        <p:txBody>
          <a:bodyPr/>
          <a:lstStyle/>
          <a:p>
            <a:pPr>
              <a:lnSpc>
                <a:spcPct val="80000"/>
              </a:lnSpc>
            </a:pPr>
            <a:r>
              <a:rPr lang="en-US" smtClean="0"/>
              <a:t>Unique selling point</a:t>
            </a:r>
          </a:p>
          <a:p>
            <a:pPr>
              <a:lnSpc>
                <a:spcPct val="80000"/>
              </a:lnSpc>
            </a:pPr>
            <a:r>
              <a:rPr lang="en-US" smtClean="0"/>
              <a:t>“Left brain” advertisement</a:t>
            </a:r>
          </a:p>
          <a:p>
            <a:pPr lvl="1">
              <a:lnSpc>
                <a:spcPct val="80000"/>
              </a:lnSpc>
            </a:pPr>
            <a:r>
              <a:rPr lang="en-US" smtClean="0"/>
              <a:t>Logical, rational side of brain</a:t>
            </a:r>
          </a:p>
          <a:p>
            <a:pPr lvl="1">
              <a:lnSpc>
                <a:spcPct val="80000"/>
              </a:lnSpc>
            </a:pPr>
            <a:r>
              <a:rPr lang="en-US" smtClean="0"/>
              <a:t>Manages numbers, letters, words, concepts</a:t>
            </a:r>
          </a:p>
          <a:p>
            <a:pPr lvl="1">
              <a:lnSpc>
                <a:spcPct val="80000"/>
              </a:lnSpc>
            </a:pPr>
            <a:r>
              <a:rPr lang="en-US" b="1" smtClean="0">
                <a:solidFill>
                  <a:srgbClr val="C00000"/>
                </a:solidFill>
              </a:rPr>
              <a:t>Use rational appeal</a:t>
            </a:r>
          </a:p>
          <a:p>
            <a:pPr>
              <a:lnSpc>
                <a:spcPct val="80000"/>
              </a:lnSpc>
            </a:pPr>
            <a:r>
              <a:rPr lang="en-US" smtClean="0"/>
              <a:t>“Right-brain” advertisement</a:t>
            </a:r>
          </a:p>
          <a:p>
            <a:pPr lvl="1">
              <a:lnSpc>
                <a:spcPct val="80000"/>
              </a:lnSpc>
            </a:pPr>
            <a:r>
              <a:rPr lang="en-US" smtClean="0"/>
              <a:t>Emotional side of brain</a:t>
            </a:r>
          </a:p>
          <a:p>
            <a:pPr lvl="1">
              <a:lnSpc>
                <a:spcPct val="80000"/>
              </a:lnSpc>
            </a:pPr>
            <a:r>
              <a:rPr lang="en-US" smtClean="0"/>
              <a:t>Manages abstract ideas, images, feelings</a:t>
            </a:r>
          </a:p>
          <a:p>
            <a:pPr lvl="1">
              <a:lnSpc>
                <a:spcPct val="80000"/>
              </a:lnSpc>
            </a:pPr>
            <a:r>
              <a:rPr lang="en-US" b="1" smtClean="0">
                <a:solidFill>
                  <a:srgbClr val="C00000"/>
                </a:solidFill>
              </a:rPr>
              <a:t>Use emotional appeal</a:t>
            </a:r>
          </a:p>
        </p:txBody>
      </p:sp>
      <p:sp>
        <p:nvSpPr>
          <p:cNvPr id="8602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8602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8602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oter Placeholder 3"/>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88066"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0F21B9BF-E890-4338-8667-E4C2DE458191}" type="slidenum">
              <a:rPr lang="en-US" smtClean="0">
                <a:latin typeface="Arial" charset="0"/>
                <a:cs typeface="Arial" charset="0"/>
              </a:rPr>
              <a:pPr/>
              <a:t>36</a:t>
            </a:fld>
            <a:endParaRPr lang="en-US" smtClean="0">
              <a:latin typeface="Arial" charset="0"/>
              <a:cs typeface="Arial" charset="0"/>
            </a:endParaRPr>
          </a:p>
        </p:txBody>
      </p:sp>
      <p:sp>
        <p:nvSpPr>
          <p:cNvPr id="88067" name="Rectangle 2"/>
          <p:cNvSpPr>
            <a:spLocks noGrp="1" noChangeArrowheads="1"/>
          </p:cNvSpPr>
          <p:nvPr>
            <p:ph type="title"/>
          </p:nvPr>
        </p:nvSpPr>
        <p:spPr>
          <a:xfrm>
            <a:off x="4953000" y="457200"/>
            <a:ext cx="3429000" cy="762000"/>
          </a:xfrm>
        </p:spPr>
        <p:txBody>
          <a:bodyPr/>
          <a:lstStyle/>
          <a:p>
            <a:r>
              <a:rPr lang="en-US" sz="4000" smtClean="0">
                <a:solidFill>
                  <a:srgbClr val="0000CC"/>
                </a:solidFill>
              </a:rPr>
              <a:t>The Support</a:t>
            </a:r>
          </a:p>
        </p:txBody>
      </p:sp>
      <p:sp>
        <p:nvSpPr>
          <p:cNvPr id="88068" name="Text Box 4"/>
          <p:cNvSpPr txBox="1">
            <a:spLocks noChangeArrowheads="1"/>
          </p:cNvSpPr>
          <p:nvPr/>
        </p:nvSpPr>
        <p:spPr bwMode="auto">
          <a:xfrm>
            <a:off x="4876800" y="1752600"/>
            <a:ext cx="4038600" cy="2986088"/>
          </a:xfrm>
          <a:prstGeom prst="rect">
            <a:avLst/>
          </a:prstGeom>
          <a:noFill/>
          <a:ln w="12700">
            <a:noFill/>
            <a:miter lim="800000"/>
            <a:headEnd type="none" w="sm" len="sm"/>
            <a:tailEnd type="none" w="sm" len="sm"/>
          </a:ln>
        </p:spPr>
        <p:txBody>
          <a:bodyPr>
            <a:spAutoFit/>
          </a:bodyPr>
          <a:lstStyle/>
          <a:p>
            <a:pPr eaLnBrk="0" hangingPunct="0"/>
            <a:r>
              <a:rPr lang="en-US" sz="2200"/>
              <a:t>The support claims in this ad MicroThins are:</a:t>
            </a:r>
          </a:p>
          <a:p>
            <a:pPr eaLnBrk="0" hangingPunct="0">
              <a:buFontTx/>
              <a:buChar char="•"/>
            </a:pPr>
            <a:endParaRPr lang="en-US" sz="2400"/>
          </a:p>
          <a:p>
            <a:pPr eaLnBrk="0" hangingPunct="0">
              <a:buFontTx/>
              <a:buChar char="•"/>
            </a:pPr>
            <a:r>
              <a:rPr lang="en-US" sz="2000"/>
              <a:t> 30% thinner</a:t>
            </a:r>
          </a:p>
          <a:p>
            <a:pPr eaLnBrk="0" hangingPunct="0">
              <a:buFontTx/>
              <a:buChar char="•"/>
            </a:pPr>
            <a:r>
              <a:rPr lang="en-US" sz="2000"/>
              <a:t> 40% lighter</a:t>
            </a:r>
          </a:p>
          <a:p>
            <a:pPr eaLnBrk="0" hangingPunct="0">
              <a:buFontTx/>
              <a:buChar char="•"/>
            </a:pPr>
            <a:r>
              <a:rPr lang="en-US" sz="2000"/>
              <a:t> 4 times more scratch resistant</a:t>
            </a:r>
          </a:p>
          <a:p>
            <a:pPr eaLnBrk="0" hangingPunct="0">
              <a:buFontTx/>
              <a:buChar char="•"/>
            </a:pPr>
            <a:r>
              <a:rPr lang="en-US" sz="2000"/>
              <a:t> 10 times more impact resistant</a:t>
            </a:r>
          </a:p>
          <a:p>
            <a:pPr eaLnBrk="0" hangingPunct="0">
              <a:buFontTx/>
              <a:buChar char="•"/>
            </a:pPr>
            <a:r>
              <a:rPr lang="en-US" sz="2000"/>
              <a:t> 99.9% UV protection</a:t>
            </a:r>
          </a:p>
          <a:p>
            <a:pPr eaLnBrk="0" hangingPunct="0">
              <a:buFontTx/>
              <a:buChar char="•"/>
            </a:pPr>
            <a:r>
              <a:rPr lang="en-US" sz="2000"/>
              <a:t> Anti-reflective</a:t>
            </a:r>
          </a:p>
        </p:txBody>
      </p:sp>
      <p:sp>
        <p:nvSpPr>
          <p:cNvPr id="88069"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pic>
        <p:nvPicPr>
          <p:cNvPr id="88070" name="Picture 1"/>
          <p:cNvPicPr>
            <a:picLocks noChangeAspect="1"/>
          </p:cNvPicPr>
          <p:nvPr/>
        </p:nvPicPr>
        <p:blipFill>
          <a:blip r:embed="rId3"/>
          <a:srcRect/>
          <a:stretch>
            <a:fillRect/>
          </a:stretch>
        </p:blipFill>
        <p:spPr bwMode="auto">
          <a:xfrm>
            <a:off x="76200" y="327025"/>
            <a:ext cx="4800600" cy="620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838200" y="152400"/>
            <a:ext cx="7772400" cy="914400"/>
          </a:xfrm>
        </p:spPr>
        <p:txBody>
          <a:bodyPr/>
          <a:lstStyle/>
          <a:p>
            <a:r>
              <a:rPr lang="en-US" sz="4400" smtClean="0">
                <a:solidFill>
                  <a:srgbClr val="0000CC"/>
                </a:solidFill>
              </a:rPr>
              <a:t>The Constraints</a:t>
            </a:r>
          </a:p>
        </p:txBody>
      </p:sp>
      <p:sp>
        <p:nvSpPr>
          <p:cNvPr id="90114" name="Content Placeholder 11"/>
          <p:cNvSpPr>
            <a:spLocks noGrp="1"/>
          </p:cNvSpPr>
          <p:nvPr>
            <p:ph idx="1"/>
          </p:nvPr>
        </p:nvSpPr>
        <p:spPr>
          <a:xfrm>
            <a:off x="1066800" y="1371600"/>
            <a:ext cx="7772400" cy="4648200"/>
          </a:xfrm>
        </p:spPr>
        <p:txBody>
          <a:bodyPr/>
          <a:lstStyle/>
          <a:p>
            <a:r>
              <a:rPr lang="en-US" smtClean="0"/>
              <a:t>Legal and mandatory restrictions</a:t>
            </a:r>
          </a:p>
          <a:p>
            <a:r>
              <a:rPr lang="en-US" smtClean="0"/>
              <a:t>Constraints</a:t>
            </a:r>
          </a:p>
          <a:p>
            <a:r>
              <a:rPr lang="en-US" smtClean="0"/>
              <a:t>Disclaimers</a:t>
            </a:r>
          </a:p>
        </p:txBody>
      </p:sp>
      <p:sp>
        <p:nvSpPr>
          <p:cNvPr id="90115" name="Footer Placeholder 3"/>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90116"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20D84BE9-689B-4CE7-BE21-D12E0B3C6BDE}" type="slidenum">
              <a:rPr lang="en-US" smtClean="0">
                <a:latin typeface="Arial" charset="0"/>
                <a:cs typeface="Arial" charset="0"/>
              </a:rPr>
              <a:pPr/>
              <a:t>37</a:t>
            </a:fld>
            <a:endParaRPr lang="en-US" smtClean="0">
              <a:latin typeface="Arial" charset="0"/>
              <a:cs typeface="Arial" charset="0"/>
            </a:endParaRPr>
          </a:p>
        </p:txBody>
      </p:sp>
      <p:sp>
        <p:nvSpPr>
          <p:cNvPr id="9011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011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011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2" name="Picture 1"/>
          <p:cNvPicPr>
            <a:picLocks noChangeAspect="1"/>
          </p:cNvPicPr>
          <p:nvPr/>
        </p:nvPicPr>
        <p:blipFill>
          <a:blip r:embed="rId3" cstate="print">
            <a:extLst>
              <a:ext uri="{28A0092B-C50C-407E-A947-70E740481C1C}"/>
            </a:extLst>
          </a:blip>
          <a:stretch>
            <a:fillRect/>
          </a:stretch>
        </p:blipFill>
        <p:spPr>
          <a:xfrm>
            <a:off x="2124323" y="2906864"/>
            <a:ext cx="5343277" cy="357013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4724400" y="609600"/>
            <a:ext cx="4038600" cy="1143000"/>
          </a:xfrm>
        </p:spPr>
        <p:txBody>
          <a:bodyPr/>
          <a:lstStyle/>
          <a:p>
            <a:r>
              <a:rPr lang="en-US" sz="3600" smtClean="0">
                <a:solidFill>
                  <a:srgbClr val="00B050"/>
                </a:solidFill>
              </a:rPr>
              <a:t>Del Monte Advertisement</a:t>
            </a:r>
          </a:p>
        </p:txBody>
      </p:sp>
      <p:sp>
        <p:nvSpPr>
          <p:cNvPr id="92162" name="Content Placeholder 7"/>
          <p:cNvSpPr>
            <a:spLocks noGrp="1"/>
          </p:cNvSpPr>
          <p:nvPr>
            <p:ph idx="1"/>
          </p:nvPr>
        </p:nvSpPr>
        <p:spPr>
          <a:xfrm>
            <a:off x="5029200" y="3276600"/>
            <a:ext cx="3733800" cy="2362200"/>
          </a:xfrm>
        </p:spPr>
        <p:txBody>
          <a:bodyPr/>
          <a:lstStyle/>
          <a:p>
            <a:r>
              <a:rPr lang="en-US" sz="2400" smtClean="0"/>
              <a:t>The objective</a:t>
            </a:r>
          </a:p>
          <a:p>
            <a:r>
              <a:rPr lang="en-US" sz="2400" smtClean="0"/>
              <a:t>The target audience</a:t>
            </a:r>
          </a:p>
          <a:p>
            <a:r>
              <a:rPr lang="en-US" sz="2400" smtClean="0"/>
              <a:t>The message theme</a:t>
            </a:r>
          </a:p>
          <a:p>
            <a:r>
              <a:rPr lang="en-US" sz="2400" smtClean="0"/>
              <a:t>The support</a:t>
            </a:r>
          </a:p>
          <a:p>
            <a:r>
              <a:rPr lang="en-US" sz="2400" smtClean="0"/>
              <a:t>The constraints</a:t>
            </a:r>
          </a:p>
        </p:txBody>
      </p:sp>
      <p:sp>
        <p:nvSpPr>
          <p:cNvPr id="92163" name="Footer Placeholder 3"/>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9216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7202FAC1-A056-44B1-AF4A-3B9AB14DBD9A}" type="slidenum">
              <a:rPr lang="en-US" smtClean="0">
                <a:latin typeface="Arial" charset="0"/>
                <a:cs typeface="Arial" charset="0"/>
              </a:rPr>
              <a:pPr/>
              <a:t>38</a:t>
            </a:fld>
            <a:endParaRPr lang="en-US" smtClean="0">
              <a:latin typeface="Arial" charset="0"/>
              <a:cs typeface="Arial" charset="0"/>
            </a:endParaRPr>
          </a:p>
        </p:txBody>
      </p:sp>
      <p:sp>
        <p:nvSpPr>
          <p:cNvPr id="92165" name="Text Box 5"/>
          <p:cNvSpPr txBox="1">
            <a:spLocks noChangeArrowheads="1"/>
          </p:cNvSpPr>
          <p:nvPr/>
        </p:nvSpPr>
        <p:spPr bwMode="auto">
          <a:xfrm>
            <a:off x="4876800" y="2590800"/>
            <a:ext cx="3886200" cy="461963"/>
          </a:xfrm>
          <a:prstGeom prst="rect">
            <a:avLst/>
          </a:prstGeom>
          <a:noFill/>
          <a:ln w="12700">
            <a:noFill/>
            <a:miter lim="800000"/>
            <a:headEnd type="none" w="sm" len="sm"/>
            <a:tailEnd type="none" w="sm" len="sm"/>
          </a:ln>
        </p:spPr>
        <p:txBody>
          <a:bodyPr>
            <a:spAutoFit/>
          </a:bodyPr>
          <a:lstStyle/>
          <a:p>
            <a:pPr eaLnBrk="0" hangingPunct="0"/>
            <a:r>
              <a:rPr lang="en-US" sz="2400"/>
              <a:t>What is the Creative Brief?</a:t>
            </a:r>
          </a:p>
        </p:txBody>
      </p:sp>
      <p:sp>
        <p:nvSpPr>
          <p:cNvPr id="92166"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pic>
        <p:nvPicPr>
          <p:cNvPr id="92167" name="Picture 1"/>
          <p:cNvPicPr>
            <a:picLocks noChangeAspect="1"/>
          </p:cNvPicPr>
          <p:nvPr/>
        </p:nvPicPr>
        <p:blipFill>
          <a:blip r:embed="rId3"/>
          <a:srcRect/>
          <a:stretch>
            <a:fillRect/>
          </a:stretch>
        </p:blipFill>
        <p:spPr bwMode="auto">
          <a:xfrm>
            <a:off x="150813" y="225425"/>
            <a:ext cx="4725987" cy="632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9421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85F0F67E-C08F-48FA-8C1E-C2521247B502}" type="slidenum">
              <a:rPr lang="en-US" smtClean="0">
                <a:latin typeface="Arial" charset="0"/>
                <a:cs typeface="Arial" charset="0"/>
              </a:rPr>
              <a:pPr/>
              <a:t>39</a:t>
            </a:fld>
            <a:endParaRPr lang="en-US" smtClean="0">
              <a:latin typeface="Arial" charset="0"/>
              <a:cs typeface="Arial" charset="0"/>
            </a:endParaRPr>
          </a:p>
        </p:txBody>
      </p:sp>
      <p:sp>
        <p:nvSpPr>
          <p:cNvPr id="94211" name="Rectangle 2"/>
          <p:cNvSpPr>
            <a:spLocks noGrp="1" noChangeArrowheads="1"/>
          </p:cNvSpPr>
          <p:nvPr>
            <p:ph type="title"/>
          </p:nvPr>
        </p:nvSpPr>
        <p:spPr>
          <a:xfrm>
            <a:off x="685800" y="228600"/>
            <a:ext cx="7772400" cy="1447800"/>
          </a:xfrm>
        </p:spPr>
        <p:txBody>
          <a:bodyPr/>
          <a:lstStyle/>
          <a:p>
            <a:r>
              <a:rPr lang="en-US" sz="4800" smtClean="0">
                <a:solidFill>
                  <a:srgbClr val="00B050"/>
                </a:solidFill>
              </a:rPr>
              <a:t>Creative Brief</a:t>
            </a:r>
            <a:br>
              <a:rPr lang="en-US" sz="4800" smtClean="0">
                <a:solidFill>
                  <a:srgbClr val="00B050"/>
                </a:solidFill>
              </a:rPr>
            </a:br>
            <a:r>
              <a:rPr lang="en-US" sz="4400" smtClean="0">
                <a:solidFill>
                  <a:srgbClr val="FF0033"/>
                </a:solidFill>
              </a:rPr>
              <a:t>Del Monte</a:t>
            </a:r>
          </a:p>
        </p:txBody>
      </p:sp>
      <p:sp>
        <p:nvSpPr>
          <p:cNvPr id="94212" name="Rectangle 4"/>
          <p:cNvSpPr>
            <a:spLocks noGrp="1" noChangeArrowheads="1"/>
          </p:cNvSpPr>
          <p:nvPr>
            <p:ph type="body" idx="1"/>
          </p:nvPr>
        </p:nvSpPr>
        <p:spPr>
          <a:xfrm>
            <a:off x="914400" y="2209800"/>
            <a:ext cx="7924800" cy="3124200"/>
          </a:xfrm>
        </p:spPr>
        <p:txBody>
          <a:bodyPr/>
          <a:lstStyle/>
          <a:p>
            <a:pPr>
              <a:lnSpc>
                <a:spcPct val="90000"/>
              </a:lnSpc>
            </a:pPr>
            <a:r>
              <a:rPr lang="en-US" sz="2000" b="1" smtClean="0">
                <a:solidFill>
                  <a:srgbClr val="000099"/>
                </a:solidFill>
              </a:rPr>
              <a:t>The Objective</a:t>
            </a:r>
            <a:r>
              <a:rPr lang="en-US" sz="2000" smtClean="0"/>
              <a:t> – increase awareness of the smaller-size cans with pull-top lid</a:t>
            </a:r>
          </a:p>
          <a:p>
            <a:pPr>
              <a:lnSpc>
                <a:spcPct val="90000"/>
              </a:lnSpc>
            </a:pPr>
            <a:r>
              <a:rPr lang="en-US" sz="2000" b="1" smtClean="0">
                <a:solidFill>
                  <a:srgbClr val="000099"/>
                </a:solidFill>
              </a:rPr>
              <a:t>Target Audience</a:t>
            </a:r>
            <a:r>
              <a:rPr lang="en-US" sz="2000" smtClean="0"/>
              <a:t> – senior citizens, especially those who live alone and suffer from arthritis</a:t>
            </a:r>
          </a:p>
          <a:p>
            <a:pPr>
              <a:lnSpc>
                <a:spcPct val="90000"/>
              </a:lnSpc>
            </a:pPr>
            <a:r>
              <a:rPr lang="en-US" sz="2000" b="1" smtClean="0">
                <a:solidFill>
                  <a:srgbClr val="000099"/>
                </a:solidFill>
              </a:rPr>
              <a:t>Message Theme</a:t>
            </a:r>
            <a:r>
              <a:rPr lang="en-US" sz="2000" smtClean="0"/>
              <a:t> – the new cans contain a smaller portion and are easier to open</a:t>
            </a:r>
          </a:p>
          <a:p>
            <a:pPr>
              <a:lnSpc>
                <a:spcPct val="90000"/>
              </a:lnSpc>
            </a:pPr>
            <a:r>
              <a:rPr lang="en-US" sz="2000" b="1" smtClean="0">
                <a:solidFill>
                  <a:srgbClr val="000099"/>
                </a:solidFill>
              </a:rPr>
              <a:t>Support</a:t>
            </a:r>
            <a:r>
              <a:rPr lang="en-US" sz="2000" smtClean="0"/>
              <a:t> – 30 cent introductory coupon to encourage usage</a:t>
            </a:r>
          </a:p>
          <a:p>
            <a:pPr>
              <a:lnSpc>
                <a:spcPct val="90000"/>
              </a:lnSpc>
            </a:pPr>
            <a:r>
              <a:rPr lang="en-US" sz="2000" b="1" smtClean="0">
                <a:solidFill>
                  <a:srgbClr val="000099"/>
                </a:solidFill>
              </a:rPr>
              <a:t>Constraints </a:t>
            </a:r>
            <a:r>
              <a:rPr lang="en-US" sz="2000" smtClean="0"/>
              <a:t>– copyright logo, toll free number, Web site address, legal requirements of a coupon, and what is meant by a small serving</a:t>
            </a:r>
          </a:p>
          <a:p>
            <a:pPr>
              <a:lnSpc>
                <a:spcPct val="90000"/>
              </a:lnSpc>
            </a:pPr>
            <a:endParaRPr lang="en-US" sz="2000" smtClean="0"/>
          </a:p>
        </p:txBody>
      </p:sp>
      <p:sp>
        <p:nvSpPr>
          <p:cNvPr id="94213"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4214"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4215"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22530" name="Rectangle 2"/>
          <p:cNvSpPr>
            <a:spLocks noGrp="1" noChangeArrowheads="1"/>
          </p:cNvSpPr>
          <p:nvPr>
            <p:ph type="title"/>
          </p:nvPr>
        </p:nvSpPr>
        <p:spPr>
          <a:xfrm>
            <a:off x="3124200" y="1066800"/>
            <a:ext cx="4876800" cy="762000"/>
          </a:xfrm>
        </p:spPr>
        <p:txBody>
          <a:bodyPr/>
          <a:lstStyle/>
          <a:p>
            <a:pPr eaLnBrk="1" hangingPunct="1"/>
            <a:r>
              <a:rPr lang="en-US" sz="3600" smtClean="0">
                <a:solidFill>
                  <a:srgbClr val="FF3300"/>
                </a:solidFill>
              </a:rPr>
              <a:t>Chapter Objectives</a:t>
            </a:r>
          </a:p>
        </p:txBody>
      </p:sp>
      <p:sp>
        <p:nvSpPr>
          <p:cNvPr id="22531" name="Rectangle 3"/>
          <p:cNvSpPr>
            <a:spLocks noGrp="1" noChangeArrowheads="1"/>
          </p:cNvSpPr>
          <p:nvPr>
            <p:ph type="body" idx="1"/>
          </p:nvPr>
        </p:nvSpPr>
        <p:spPr>
          <a:xfrm>
            <a:off x="228600" y="2819400"/>
            <a:ext cx="8534400" cy="3048000"/>
          </a:xfrm>
        </p:spPr>
        <p:txBody>
          <a:bodyPr/>
          <a:lstStyle/>
          <a:p>
            <a:pPr marL="514350" indent="-514350" eaLnBrk="1" hangingPunct="1">
              <a:lnSpc>
                <a:spcPct val="90000"/>
              </a:lnSpc>
              <a:buFontTx/>
              <a:buAutoNum type="arabicPeriod" startAt="5"/>
            </a:pPr>
            <a:r>
              <a:rPr lang="en-US" sz="2400" smtClean="0"/>
              <a:t>What steps are completed as part of advertising campaign management?</a:t>
            </a:r>
          </a:p>
          <a:p>
            <a:pPr marL="514350" indent="-514350" eaLnBrk="1" hangingPunct="1">
              <a:lnSpc>
                <a:spcPct val="90000"/>
              </a:lnSpc>
              <a:buFontTx/>
              <a:buAutoNum type="arabicPeriod" startAt="5"/>
            </a:pPr>
            <a:r>
              <a:rPr lang="en-US" sz="2400" smtClean="0"/>
              <a:t>What are the primary goals of advertising?</a:t>
            </a:r>
          </a:p>
          <a:p>
            <a:pPr marL="514350" indent="-514350" eaLnBrk="1" hangingPunct="1">
              <a:lnSpc>
                <a:spcPct val="90000"/>
              </a:lnSpc>
              <a:buFontTx/>
              <a:buAutoNum type="arabicPeriod" startAt="5"/>
            </a:pPr>
            <a:r>
              <a:rPr lang="en-US" sz="2400" smtClean="0"/>
              <a:t>What are the key elements of an advertising budget?</a:t>
            </a:r>
          </a:p>
          <a:p>
            <a:pPr marL="514350" indent="-514350" eaLnBrk="1" hangingPunct="1">
              <a:lnSpc>
                <a:spcPct val="90000"/>
              </a:lnSpc>
              <a:buFontTx/>
              <a:buAutoNum type="arabicPeriod" startAt="5"/>
            </a:pPr>
            <a:r>
              <a:rPr lang="en-US" sz="2400" smtClean="0"/>
              <a:t>What are the issues in the media-selection process?</a:t>
            </a:r>
          </a:p>
          <a:p>
            <a:pPr marL="514350" indent="-514350" eaLnBrk="1" hangingPunct="1">
              <a:lnSpc>
                <a:spcPct val="90000"/>
              </a:lnSpc>
              <a:buFontTx/>
              <a:buAutoNum type="arabicPeriod" startAt="5"/>
            </a:pPr>
            <a:r>
              <a:rPr lang="en-US" sz="2400" smtClean="0"/>
              <a:t>How does a creative brief facilitate effective advertising?</a:t>
            </a:r>
          </a:p>
        </p:txBody>
      </p:sp>
      <p:sp>
        <p:nvSpPr>
          <p:cNvPr id="22532" name="Text Box 4"/>
          <p:cNvSpPr txBox="1">
            <a:spLocks noChangeArrowheads="1"/>
          </p:cNvSpPr>
          <p:nvPr/>
        </p:nvSpPr>
        <p:spPr bwMode="auto">
          <a:xfrm>
            <a:off x="2133600" y="304800"/>
            <a:ext cx="6858000" cy="646113"/>
          </a:xfrm>
          <a:prstGeom prst="rect">
            <a:avLst/>
          </a:prstGeom>
          <a:noFill/>
          <a:ln w="9525">
            <a:noFill/>
            <a:miter lim="800000"/>
            <a:headEnd/>
            <a:tailEnd/>
          </a:ln>
        </p:spPr>
        <p:txBody>
          <a:bodyPr>
            <a:spAutoFit/>
          </a:bodyPr>
          <a:lstStyle/>
          <a:p>
            <a:pPr algn="ctr"/>
            <a:r>
              <a:rPr lang="en-US" sz="3600">
                <a:solidFill>
                  <a:srgbClr val="000099"/>
                </a:solidFill>
              </a:rPr>
              <a:t>  Advertising Management</a:t>
            </a:r>
            <a:endParaRPr lang="en-US" sz="1600">
              <a:solidFill>
                <a:srgbClr val="000099"/>
              </a:solidFill>
            </a:endParaRPr>
          </a:p>
        </p:txBody>
      </p:sp>
      <p:sp>
        <p:nvSpPr>
          <p:cNvPr id="22533"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2534" name="Rectangle 5"/>
          <p:cNvSpPr>
            <a:spLocks noChangeArrowheads="1"/>
          </p:cNvSpPr>
          <p:nvPr/>
        </p:nvSpPr>
        <p:spPr bwMode="auto">
          <a:xfrm>
            <a:off x="0" y="0"/>
            <a:ext cx="2590800" cy="23622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2535" name="Text Box 7"/>
          <p:cNvSpPr txBox="1">
            <a:spLocks noChangeArrowheads="1"/>
          </p:cNvSpPr>
          <p:nvPr/>
        </p:nvSpPr>
        <p:spPr bwMode="auto">
          <a:xfrm>
            <a:off x="762000" y="381000"/>
            <a:ext cx="1295400" cy="1446213"/>
          </a:xfrm>
          <a:prstGeom prst="rect">
            <a:avLst/>
          </a:prstGeom>
          <a:noFill/>
          <a:ln w="12700">
            <a:noFill/>
            <a:miter lim="800000"/>
            <a:headEnd type="none" w="sm" len="sm"/>
            <a:tailEnd type="none" w="sm" len="sm"/>
          </a:ln>
        </p:spPr>
        <p:txBody>
          <a:bodyPr>
            <a:spAutoFit/>
          </a:bodyPr>
          <a:lstStyle/>
          <a:p>
            <a:pPr>
              <a:spcBef>
                <a:spcPct val="50000"/>
              </a:spcBef>
            </a:pPr>
            <a:r>
              <a:rPr lang="en-US" sz="8800">
                <a:solidFill>
                  <a:srgbClr val="CC3300"/>
                </a:solidFill>
              </a:rPr>
              <a:t>5</a:t>
            </a:r>
          </a:p>
        </p:txBody>
      </p:sp>
      <p:sp>
        <p:nvSpPr>
          <p:cNvPr id="2253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A12EC474-35C2-4727-BB08-20866F6C37B8}"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9625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31310063-8E7D-4C17-98A1-7E24B14E5471}" type="slidenum">
              <a:rPr lang="en-US" smtClean="0">
                <a:latin typeface="Arial" charset="0"/>
                <a:cs typeface="Arial" charset="0"/>
              </a:rPr>
              <a:pPr/>
              <a:t>40</a:t>
            </a:fld>
            <a:endParaRPr lang="en-US" smtClean="0">
              <a:latin typeface="Arial" charset="0"/>
              <a:cs typeface="Arial" charset="0"/>
            </a:endParaRPr>
          </a:p>
        </p:txBody>
      </p:sp>
      <p:sp>
        <p:nvSpPr>
          <p:cNvPr id="96259" name="Rectangle 2"/>
          <p:cNvSpPr>
            <a:spLocks noGrp="1" noChangeArrowheads="1"/>
          </p:cNvSpPr>
          <p:nvPr>
            <p:ph type="title"/>
          </p:nvPr>
        </p:nvSpPr>
        <p:spPr>
          <a:xfrm>
            <a:off x="762000" y="152400"/>
            <a:ext cx="8077200" cy="990600"/>
          </a:xfrm>
        </p:spPr>
        <p:txBody>
          <a:bodyPr/>
          <a:lstStyle/>
          <a:p>
            <a:r>
              <a:rPr lang="en-US" sz="4800" smtClean="0">
                <a:solidFill>
                  <a:srgbClr val="FF0000"/>
                </a:solidFill>
              </a:rPr>
              <a:t>International Implications</a:t>
            </a:r>
            <a:endParaRPr lang="en-US" sz="3600" smtClean="0">
              <a:solidFill>
                <a:srgbClr val="000099"/>
              </a:solidFill>
            </a:endParaRPr>
          </a:p>
        </p:txBody>
      </p:sp>
      <p:sp>
        <p:nvSpPr>
          <p:cNvPr id="96260" name="Rectangle 3"/>
          <p:cNvSpPr>
            <a:spLocks noGrp="1" noChangeArrowheads="1"/>
          </p:cNvSpPr>
          <p:nvPr>
            <p:ph type="body" idx="1"/>
          </p:nvPr>
        </p:nvSpPr>
        <p:spPr>
          <a:xfrm>
            <a:off x="1143000" y="1676400"/>
            <a:ext cx="7467600" cy="3581400"/>
          </a:xfrm>
        </p:spPr>
        <p:txBody>
          <a:bodyPr/>
          <a:lstStyle/>
          <a:p>
            <a:r>
              <a:rPr lang="en-US" sz="2400" smtClean="0"/>
              <a:t>62% of advertising budgets spent outside of U.S.</a:t>
            </a:r>
          </a:p>
          <a:p>
            <a:r>
              <a:rPr lang="en-US" sz="2400" smtClean="0"/>
              <a:t>Two major differences</a:t>
            </a:r>
          </a:p>
          <a:p>
            <a:pPr lvl="1"/>
            <a:r>
              <a:rPr lang="en-US" sz="2000" smtClean="0"/>
              <a:t>Process of agency selection</a:t>
            </a:r>
          </a:p>
          <a:p>
            <a:pPr lvl="1"/>
            <a:r>
              <a:rPr lang="en-US" sz="2000" smtClean="0"/>
              <a:t>Preparation of international advertising campaigns</a:t>
            </a:r>
          </a:p>
          <a:p>
            <a:r>
              <a:rPr lang="en-US" sz="2400" smtClean="0"/>
              <a:t>Preplanning research varies</a:t>
            </a:r>
          </a:p>
          <a:p>
            <a:r>
              <a:rPr lang="en-US" sz="2400" smtClean="0"/>
              <a:t>Understanding of languages and cultures</a:t>
            </a:r>
          </a:p>
          <a:p>
            <a:r>
              <a:rPr lang="en-US" sz="2400" smtClean="0"/>
              <a:t>Media selection varies</a:t>
            </a:r>
          </a:p>
        </p:txBody>
      </p:sp>
      <p:sp>
        <p:nvSpPr>
          <p:cNvPr id="96261"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6262"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6263"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4"/>
          <p:cNvSpPr>
            <a:spLocks noGrp="1"/>
          </p:cNvSpPr>
          <p:nvPr>
            <p:ph type="ftr" sz="quarter" idx="11"/>
          </p:nvPr>
        </p:nvSpPr>
        <p:spPr>
          <a:xfrm>
            <a:off x="2209800" y="6629400"/>
            <a:ext cx="5638800" cy="304800"/>
          </a:xfrm>
          <a:noFill/>
        </p:spPr>
        <p:txBody>
          <a:bodyPr/>
          <a:lstStyle/>
          <a:p>
            <a:r>
              <a:rPr lang="en-US">
                <a:latin typeface="Arial" charset="0"/>
                <a:cs typeface="Arial" charset="0"/>
              </a:rPr>
              <a:t>Copyright ©2014 by Pearson Education, Inc. All rights reserved. </a:t>
            </a:r>
          </a:p>
        </p:txBody>
      </p:sp>
      <p:sp>
        <p:nvSpPr>
          <p:cNvPr id="9830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067D5643-5BD2-4E8F-867B-93DBF1123EE8}" type="slidenum">
              <a:rPr lang="en-US" smtClean="0">
                <a:latin typeface="Arial" charset="0"/>
                <a:cs typeface="Arial" charset="0"/>
              </a:rPr>
              <a:pPr/>
              <a:t>41</a:t>
            </a:fld>
            <a:endParaRPr lang="en-US" smtClean="0">
              <a:latin typeface="Arial" charset="0"/>
              <a:cs typeface="Arial" charset="0"/>
            </a:endParaRPr>
          </a:p>
        </p:txBody>
      </p:sp>
      <p:sp>
        <p:nvSpPr>
          <p:cNvPr id="98307"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98308"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98309"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8310" name="Rectangle 7"/>
          <p:cNvSpPr>
            <a:spLocks noChangeArrowheads="1"/>
          </p:cNvSpPr>
          <p:nvPr/>
        </p:nvSpPr>
        <p:spPr bwMode="auto">
          <a:xfrm>
            <a:off x="533400" y="228600"/>
            <a:ext cx="7543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98311" name="Rectangle 8"/>
          <p:cNvSpPr>
            <a:spLocks noChangeArrowheads="1"/>
          </p:cNvSpPr>
          <p:nvPr/>
        </p:nvSpPr>
        <p:spPr bwMode="auto">
          <a:xfrm>
            <a:off x="533400" y="838200"/>
            <a:ext cx="7543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98312"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11</a:t>
            </a:r>
          </a:p>
        </p:txBody>
      </p:sp>
      <p:sp>
        <p:nvSpPr>
          <p:cNvPr id="98313" name="Rectangle 10"/>
          <p:cNvSpPr>
            <a:spLocks noChangeArrowheads="1"/>
          </p:cNvSpPr>
          <p:nvPr/>
        </p:nvSpPr>
        <p:spPr bwMode="auto">
          <a:xfrm>
            <a:off x="685800" y="914400"/>
            <a:ext cx="7315200" cy="457200"/>
          </a:xfrm>
          <a:prstGeom prst="rect">
            <a:avLst/>
          </a:prstGeom>
          <a:noFill/>
          <a:ln w="9525">
            <a:noFill/>
            <a:miter lim="800000"/>
            <a:headEnd/>
            <a:tailEnd/>
          </a:ln>
        </p:spPr>
        <p:txBody>
          <a:bodyPr lIns="92075" tIns="46038" rIns="92075" bIns="46038" anchor="ctr"/>
          <a:lstStyle/>
          <a:p>
            <a:pPr eaLnBrk="0" hangingPunct="0"/>
            <a:r>
              <a:rPr lang="en-US" sz="1800" b="1"/>
              <a:t>Non-U.S. Ad Budgets and Sales Revenues for Major Corporations </a:t>
            </a:r>
          </a:p>
        </p:txBody>
      </p:sp>
      <p:graphicFrame>
        <p:nvGraphicFramePr>
          <p:cNvPr id="13" name="Chart 12"/>
          <p:cNvGraphicFramePr/>
          <p:nvPr/>
        </p:nvGraphicFramePr>
        <p:xfrm>
          <a:off x="838200" y="1524001"/>
          <a:ext cx="8001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8315" name="TextBox 10"/>
          <p:cNvSpPr txBox="1">
            <a:spLocks noChangeArrowheads="1"/>
          </p:cNvSpPr>
          <p:nvPr/>
        </p:nvSpPr>
        <p:spPr bwMode="auto">
          <a:xfrm>
            <a:off x="838200" y="6019800"/>
            <a:ext cx="8077200" cy="400050"/>
          </a:xfrm>
          <a:prstGeom prst="rect">
            <a:avLst/>
          </a:prstGeom>
          <a:noFill/>
          <a:ln w="9525">
            <a:noFill/>
            <a:miter lim="800000"/>
            <a:headEnd/>
            <a:tailEnd/>
          </a:ln>
        </p:spPr>
        <p:txBody>
          <a:bodyPr>
            <a:spAutoFit/>
          </a:bodyPr>
          <a:lstStyle/>
          <a:p>
            <a:r>
              <a:rPr lang="en-US" sz="1000"/>
              <a:t>Source: Adapted from Laurel Wentz and Bradley Johnson, “Top 100 Global Advertisers Heap Their Spending Abroad,” </a:t>
            </a:r>
            <a:r>
              <a:rPr lang="en-US" sz="1000" i="1"/>
              <a:t>Advertising Age</a:t>
            </a:r>
            <a:r>
              <a:rPr lang="en-US" sz="1000"/>
              <a:t>, </a:t>
            </a:r>
            <a:r>
              <a:rPr lang="en-US" sz="1000">
                <a:hlinkClick r:id="rId4"/>
              </a:rPr>
              <a:t>http://adage.com/print?article_id=140723</a:t>
            </a:r>
            <a:r>
              <a:rPr lang="en-US" sz="1000"/>
              <a:t>, November 30, 2009.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5)</a:t>
            </a:r>
          </a:p>
        </p:txBody>
      </p:sp>
      <p:sp>
        <p:nvSpPr>
          <p:cNvPr id="100354" name="Footer Placeholder 3"/>
          <p:cNvSpPr>
            <a:spLocks noGrp="1"/>
          </p:cNvSpPr>
          <p:nvPr>
            <p:ph type="ftr" sz="quarter" idx="11"/>
          </p:nvPr>
        </p:nvSpPr>
        <p:spPr>
          <a:xfrm>
            <a:off x="1828800" y="6477000"/>
            <a:ext cx="5715000" cy="457200"/>
          </a:xfrm>
          <a:noFill/>
        </p:spPr>
        <p:txBody>
          <a:bodyPr/>
          <a:lstStyle/>
          <a:p>
            <a:r>
              <a:rPr lang="en-US">
                <a:solidFill>
                  <a:srgbClr val="000000"/>
                </a:solidFill>
                <a:latin typeface="Arial" charset="0"/>
                <a:cs typeface="Arial" charset="0"/>
              </a:rPr>
              <a:t>Copyright ©2014 by Pearson Education, Inc. All rights reserved.</a:t>
            </a:r>
          </a:p>
        </p:txBody>
      </p:sp>
      <p:sp>
        <p:nvSpPr>
          <p:cNvPr id="100355" name="Slide Number Placeholder 4"/>
          <p:cNvSpPr>
            <a:spLocks noGrp="1"/>
          </p:cNvSpPr>
          <p:nvPr>
            <p:ph type="sldNum" sz="quarter" idx="12"/>
          </p:nvPr>
        </p:nvSpPr>
        <p:spPr>
          <a:xfrm>
            <a:off x="6924675" y="6553200"/>
            <a:ext cx="1905000" cy="307975"/>
          </a:xfrm>
          <a:noFill/>
        </p:spPr>
        <p:txBody>
          <a:bodyPr/>
          <a:lstStyle/>
          <a:p>
            <a:r>
              <a:rPr lang="en-US" smtClean="0">
                <a:solidFill>
                  <a:srgbClr val="000000"/>
                </a:solidFill>
                <a:latin typeface="Arial" charset="0"/>
                <a:cs typeface="Arial" charset="0"/>
              </a:rPr>
              <a:t>3-</a:t>
            </a:r>
            <a:fld id="{68B050D2-0CCE-4B68-AB93-3CBF23BD2CA5}" type="slidenum">
              <a:rPr lang="en-US" smtClean="0">
                <a:solidFill>
                  <a:srgbClr val="000000"/>
                </a:solidFill>
                <a:latin typeface="Arial" charset="0"/>
                <a:cs typeface="Arial" charset="0"/>
              </a:rPr>
              <a:pPr/>
              <a:t>42</a:t>
            </a:fld>
            <a:endParaRPr lang="en-US" smtClean="0">
              <a:solidFill>
                <a:srgbClr val="000000"/>
              </a:solidFill>
              <a:latin typeface="Arial" charset="0"/>
              <a:cs typeface="Arial" charset="0"/>
            </a:endParaRPr>
          </a:p>
        </p:txBody>
      </p:sp>
      <p:sp>
        <p:nvSpPr>
          <p:cNvPr id="10035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035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035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0359" name="Content Placeholder 9"/>
          <p:cNvSpPr>
            <a:spLocks noGrp="1"/>
          </p:cNvSpPr>
          <p:nvPr>
            <p:ph idx="1"/>
          </p:nvPr>
        </p:nvSpPr>
        <p:spPr>
          <a:xfrm>
            <a:off x="838200" y="1752600"/>
            <a:ext cx="8001000" cy="1143000"/>
          </a:xfrm>
        </p:spPr>
        <p:txBody>
          <a:bodyPr/>
          <a:lstStyle/>
          <a:p>
            <a:pPr marL="0" indent="0" algn="ctr">
              <a:buFontTx/>
              <a:buNone/>
            </a:pPr>
            <a:r>
              <a:rPr lang="en-US" sz="3600" b="1" smtClean="0">
                <a:solidFill>
                  <a:srgbClr val="C00000"/>
                </a:solidFill>
              </a:rPr>
              <a:t>Selection of Advertising Agency</a:t>
            </a:r>
          </a:p>
          <a:p>
            <a:pPr marL="0" indent="0" algn="ctr">
              <a:buFontTx/>
              <a:buNone/>
            </a:pPr>
            <a:r>
              <a:rPr lang="en-US" sz="2800" b="1" smtClean="0">
                <a:solidFill>
                  <a:srgbClr val="C00000"/>
                </a:solidFill>
                <a:hlinkClick r:id="rId3"/>
              </a:rPr>
              <a:t>Newcomer Morris and Young</a:t>
            </a:r>
            <a:endParaRPr lang="en-US" sz="2800" b="1" smtClean="0">
              <a:solidFill>
                <a:srgbClr val="C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00361" name="TextBox 1"/>
          <p:cNvSpPr txBox="1">
            <a:spLocks noChangeArrowheads="1"/>
          </p:cNvSpPr>
          <p:nvPr/>
        </p:nvSpPr>
        <p:spPr bwMode="auto">
          <a:xfrm>
            <a:off x="1219200" y="3087688"/>
            <a:ext cx="7315200" cy="3046412"/>
          </a:xfrm>
          <a:prstGeom prst="rect">
            <a:avLst/>
          </a:prstGeom>
          <a:noFill/>
          <a:ln w="9525">
            <a:noFill/>
            <a:miter lim="800000"/>
            <a:headEnd/>
            <a:tailEnd/>
          </a:ln>
        </p:spPr>
        <p:txBody>
          <a:bodyPr>
            <a:spAutoFit/>
          </a:bodyPr>
          <a:lstStyle/>
          <a:p>
            <a:pPr marL="342900" indent="-342900">
              <a:buFont typeface="Wingdings" pitchFamily="2" charset="2"/>
              <a:buChar char="§"/>
            </a:pPr>
            <a:r>
              <a:rPr lang="en-US" sz="2400">
                <a:solidFill>
                  <a:srgbClr val="000000"/>
                </a:solidFill>
              </a:rPr>
              <a:t>Local agency</a:t>
            </a:r>
          </a:p>
          <a:p>
            <a:pPr marL="342900" indent="-342900">
              <a:buFont typeface="Wingdings" pitchFamily="2" charset="2"/>
              <a:buChar char="§"/>
            </a:pPr>
            <a:r>
              <a:rPr lang="en-US" sz="2400">
                <a:solidFill>
                  <a:srgbClr val="000000"/>
                </a:solidFill>
              </a:rPr>
              <a:t>Size matches with firm</a:t>
            </a:r>
          </a:p>
          <a:p>
            <a:pPr marL="342900" indent="-342900">
              <a:buFont typeface="Wingdings" pitchFamily="2" charset="2"/>
              <a:buChar char="§"/>
            </a:pPr>
            <a:r>
              <a:rPr lang="en-US" sz="2400">
                <a:solidFill>
                  <a:srgbClr val="000000"/>
                </a:solidFill>
              </a:rPr>
              <a:t>Relevant experience with financial institutions</a:t>
            </a:r>
          </a:p>
          <a:p>
            <a:pPr marL="342900" indent="-342900">
              <a:buFont typeface="Wingdings" pitchFamily="2" charset="2"/>
              <a:buChar char="§"/>
            </a:pPr>
            <a:r>
              <a:rPr lang="en-US" sz="2400">
                <a:solidFill>
                  <a:srgbClr val="000000"/>
                </a:solidFill>
              </a:rPr>
              <a:t>No conflict of interest</a:t>
            </a:r>
          </a:p>
          <a:p>
            <a:pPr marL="342900" indent="-342900">
              <a:buFont typeface="Wingdings" pitchFamily="2" charset="2"/>
              <a:buChar char="§"/>
            </a:pPr>
            <a:r>
              <a:rPr lang="en-US" sz="2400">
                <a:solidFill>
                  <a:srgbClr val="000000"/>
                </a:solidFill>
              </a:rPr>
              <a:t>Creative reputation – winning of awards</a:t>
            </a:r>
          </a:p>
          <a:p>
            <a:pPr marL="342900" indent="-342900">
              <a:buFont typeface="Wingdings" pitchFamily="2" charset="2"/>
              <a:buChar char="§"/>
            </a:pPr>
            <a:r>
              <a:rPr lang="en-US" sz="2400">
                <a:solidFill>
                  <a:srgbClr val="000000"/>
                </a:solidFill>
              </a:rPr>
              <a:t>Capability to product multi-media advertisements</a:t>
            </a:r>
          </a:p>
          <a:p>
            <a:pPr marL="342900" indent="-342900">
              <a:buFont typeface="Wingdings" pitchFamily="2" charset="2"/>
              <a:buChar char="§"/>
            </a:pPr>
            <a:r>
              <a:rPr lang="en-US" sz="2400">
                <a:solidFill>
                  <a:srgbClr val="000000"/>
                </a:solidFill>
              </a:rPr>
              <a:t>Good chemistry</a:t>
            </a:r>
          </a:p>
          <a:p>
            <a:pPr marL="342900" indent="-342900">
              <a:buFont typeface="Wingdings" pitchFamily="2" charset="2"/>
              <a:buChar char="§"/>
            </a:pPr>
            <a:endParaRPr lang="en-US" sz="2400">
              <a:solidFill>
                <a:srgbClr val="000000"/>
              </a:solidFill>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5)</a:t>
            </a:r>
          </a:p>
        </p:txBody>
      </p:sp>
      <p:sp>
        <p:nvSpPr>
          <p:cNvPr id="102402" name="Footer Placeholder 3"/>
          <p:cNvSpPr>
            <a:spLocks noGrp="1"/>
          </p:cNvSpPr>
          <p:nvPr>
            <p:ph type="ftr" sz="quarter" idx="11"/>
          </p:nvPr>
        </p:nvSpPr>
        <p:spPr>
          <a:xfrm>
            <a:off x="1828800" y="6477000"/>
            <a:ext cx="5715000" cy="457200"/>
          </a:xfrm>
          <a:noFill/>
        </p:spPr>
        <p:txBody>
          <a:bodyPr/>
          <a:lstStyle/>
          <a:p>
            <a:r>
              <a:rPr lang="en-US">
                <a:solidFill>
                  <a:srgbClr val="000000"/>
                </a:solidFill>
                <a:latin typeface="Arial" charset="0"/>
                <a:cs typeface="Arial" charset="0"/>
              </a:rPr>
              <a:t>Copyright ©2014 by Pearson Education, Inc. All rights reserved.</a:t>
            </a:r>
          </a:p>
        </p:txBody>
      </p:sp>
      <p:sp>
        <p:nvSpPr>
          <p:cNvPr id="102403" name="Slide Number Placeholder 4"/>
          <p:cNvSpPr>
            <a:spLocks noGrp="1"/>
          </p:cNvSpPr>
          <p:nvPr>
            <p:ph type="sldNum" sz="quarter" idx="12"/>
          </p:nvPr>
        </p:nvSpPr>
        <p:spPr>
          <a:xfrm>
            <a:off x="6924675" y="6553200"/>
            <a:ext cx="1905000" cy="307975"/>
          </a:xfrm>
          <a:noFill/>
        </p:spPr>
        <p:txBody>
          <a:bodyPr/>
          <a:lstStyle/>
          <a:p>
            <a:r>
              <a:rPr lang="en-US" smtClean="0">
                <a:solidFill>
                  <a:srgbClr val="000000"/>
                </a:solidFill>
                <a:latin typeface="Arial" charset="0"/>
                <a:cs typeface="Arial" charset="0"/>
              </a:rPr>
              <a:t>3-</a:t>
            </a:r>
            <a:fld id="{910885F3-BE77-4308-9E94-D6453C586F6A}" type="slidenum">
              <a:rPr lang="en-US" smtClean="0">
                <a:solidFill>
                  <a:srgbClr val="000000"/>
                </a:solidFill>
                <a:latin typeface="Arial" charset="0"/>
                <a:cs typeface="Arial" charset="0"/>
              </a:rPr>
              <a:pPr/>
              <a:t>43</a:t>
            </a:fld>
            <a:endParaRPr lang="en-US" smtClean="0">
              <a:solidFill>
                <a:srgbClr val="000000"/>
              </a:solidFill>
              <a:latin typeface="Arial" charset="0"/>
              <a:cs typeface="Arial" charset="0"/>
            </a:endParaRPr>
          </a:p>
        </p:txBody>
      </p:sp>
      <p:sp>
        <p:nvSpPr>
          <p:cNvPr id="10240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240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240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2407" name="Content Placeholder 9"/>
          <p:cNvSpPr>
            <a:spLocks noGrp="1"/>
          </p:cNvSpPr>
          <p:nvPr>
            <p:ph idx="1"/>
          </p:nvPr>
        </p:nvSpPr>
        <p:spPr>
          <a:xfrm>
            <a:off x="838200" y="1752600"/>
            <a:ext cx="8001000" cy="1143000"/>
          </a:xfrm>
        </p:spPr>
        <p:txBody>
          <a:bodyPr/>
          <a:lstStyle/>
          <a:p>
            <a:pPr marL="0" indent="0" algn="ctr">
              <a:buFontTx/>
              <a:buNone/>
            </a:pPr>
            <a:r>
              <a:rPr lang="en-US" sz="4000" b="1" smtClean="0">
                <a:solidFill>
                  <a:srgbClr val="C00000"/>
                </a:solidFill>
              </a:rPr>
              <a:t>Advertising Goal</a:t>
            </a:r>
          </a:p>
          <a:p>
            <a:pPr marL="0" indent="0" algn="ctr">
              <a:buFontTx/>
              <a:buNone/>
            </a:pPr>
            <a:r>
              <a:rPr lang="en-US" sz="2400" b="1" smtClean="0">
                <a:solidFill>
                  <a:srgbClr val="C00000"/>
                </a:solidFill>
                <a:hlinkClick r:id="rId3"/>
              </a:rPr>
              <a:t>Newcomer Morris and Young</a:t>
            </a:r>
            <a:endParaRPr lang="en-US" sz="2400" b="1" smtClean="0">
              <a:solidFill>
                <a:srgbClr val="C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02409" name="TextBox 1"/>
          <p:cNvSpPr txBox="1">
            <a:spLocks noChangeArrowheads="1"/>
          </p:cNvSpPr>
          <p:nvPr/>
        </p:nvSpPr>
        <p:spPr bwMode="auto">
          <a:xfrm>
            <a:off x="3810000" y="3087688"/>
            <a:ext cx="2225675" cy="460375"/>
          </a:xfrm>
          <a:prstGeom prst="rect">
            <a:avLst/>
          </a:prstGeom>
          <a:noFill/>
          <a:ln w="9525">
            <a:noFill/>
            <a:miter lim="800000"/>
            <a:headEnd/>
            <a:tailEnd/>
          </a:ln>
        </p:spPr>
        <p:txBody>
          <a:bodyPr wrap="none">
            <a:spAutoFit/>
          </a:bodyPr>
          <a:lstStyle/>
          <a:p>
            <a:pPr marL="342900" indent="-342900">
              <a:buFont typeface="Wingdings" pitchFamily="2" charset="2"/>
              <a:buChar char="§"/>
            </a:pPr>
            <a:r>
              <a:rPr lang="en-US" sz="2400">
                <a:solidFill>
                  <a:srgbClr val="000000"/>
                </a:solidFill>
              </a:rPr>
              <a:t>To persuade</a:t>
            </a:r>
          </a:p>
        </p:txBody>
      </p:sp>
      <p:pic>
        <p:nvPicPr>
          <p:cNvPr id="102410" name="Picture 2">
            <a:hlinkClick r:id="rId4"/>
          </p:cNvPr>
          <p:cNvPicPr>
            <a:picLocks noChangeAspect="1"/>
          </p:cNvPicPr>
          <p:nvPr/>
        </p:nvPicPr>
        <p:blipFill>
          <a:blip r:embed="rId5"/>
          <a:srcRect/>
          <a:stretch>
            <a:fillRect/>
          </a:stretch>
        </p:blipFill>
        <p:spPr bwMode="auto">
          <a:xfrm>
            <a:off x="2830513" y="3798888"/>
            <a:ext cx="4184650" cy="2308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914400" y="392113"/>
            <a:ext cx="7958138" cy="1284287"/>
          </a:xfrm>
        </p:spPr>
        <p:txBody>
          <a:bodyPr/>
          <a:lstStyle/>
          <a:p>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5)</a:t>
            </a:r>
          </a:p>
        </p:txBody>
      </p:sp>
      <p:sp>
        <p:nvSpPr>
          <p:cNvPr id="104450" name="Footer Placeholder 3"/>
          <p:cNvSpPr>
            <a:spLocks noGrp="1"/>
          </p:cNvSpPr>
          <p:nvPr>
            <p:ph type="ftr" sz="quarter" idx="11"/>
          </p:nvPr>
        </p:nvSpPr>
        <p:spPr>
          <a:xfrm>
            <a:off x="1828800" y="6477000"/>
            <a:ext cx="5715000" cy="457200"/>
          </a:xfrm>
          <a:noFill/>
        </p:spPr>
        <p:txBody>
          <a:bodyPr/>
          <a:lstStyle/>
          <a:p>
            <a:r>
              <a:rPr lang="en-US">
                <a:solidFill>
                  <a:srgbClr val="000000"/>
                </a:solidFill>
                <a:latin typeface="Arial" charset="0"/>
                <a:cs typeface="Arial" charset="0"/>
              </a:rPr>
              <a:t>Copyright ©2014 by Pearson Education, Inc. All rights reserved.</a:t>
            </a:r>
          </a:p>
        </p:txBody>
      </p:sp>
      <p:sp>
        <p:nvSpPr>
          <p:cNvPr id="104451" name="Slide Number Placeholder 4"/>
          <p:cNvSpPr>
            <a:spLocks noGrp="1"/>
          </p:cNvSpPr>
          <p:nvPr>
            <p:ph type="sldNum" sz="quarter" idx="12"/>
          </p:nvPr>
        </p:nvSpPr>
        <p:spPr>
          <a:xfrm>
            <a:off x="6924675" y="6553200"/>
            <a:ext cx="1905000" cy="307975"/>
          </a:xfrm>
          <a:noFill/>
        </p:spPr>
        <p:txBody>
          <a:bodyPr/>
          <a:lstStyle/>
          <a:p>
            <a:r>
              <a:rPr lang="en-US" smtClean="0">
                <a:solidFill>
                  <a:srgbClr val="000000"/>
                </a:solidFill>
                <a:latin typeface="Arial" charset="0"/>
                <a:cs typeface="Arial" charset="0"/>
              </a:rPr>
              <a:t>3-</a:t>
            </a:r>
            <a:fld id="{53DDA2C7-1237-4A53-A29C-C944ED3A74C4}" type="slidenum">
              <a:rPr lang="en-US" smtClean="0">
                <a:solidFill>
                  <a:srgbClr val="000000"/>
                </a:solidFill>
                <a:latin typeface="Arial" charset="0"/>
                <a:cs typeface="Arial" charset="0"/>
              </a:rPr>
              <a:pPr/>
              <a:t>44</a:t>
            </a:fld>
            <a:endParaRPr lang="en-US" smtClean="0">
              <a:solidFill>
                <a:srgbClr val="000000"/>
              </a:solidFill>
              <a:latin typeface="Arial" charset="0"/>
              <a:cs typeface="Arial" charset="0"/>
            </a:endParaRPr>
          </a:p>
        </p:txBody>
      </p:sp>
      <p:sp>
        <p:nvSpPr>
          <p:cNvPr id="1044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44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44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104456" name="Rectangle 4"/>
          <p:cNvSpPr txBox="1">
            <a:spLocks noChangeArrowheads="1"/>
          </p:cNvSpPr>
          <p:nvPr/>
        </p:nvSpPr>
        <p:spPr bwMode="auto">
          <a:xfrm>
            <a:off x="914400" y="3059113"/>
            <a:ext cx="7924800" cy="3124200"/>
          </a:xfrm>
          <a:prstGeom prst="rect">
            <a:avLst/>
          </a:prstGeom>
          <a:noFill/>
          <a:ln w="9525">
            <a:noFill/>
            <a:miter lim="800000"/>
            <a:headEnd/>
            <a:tailEnd/>
          </a:ln>
        </p:spPr>
        <p:txBody>
          <a:bodyPr lIns="92075" tIns="46038" rIns="92075" bIns="46038"/>
          <a:lstStyle/>
          <a:p>
            <a:pPr marL="342900" indent="-342900" eaLnBrk="0" hangingPunct="0">
              <a:lnSpc>
                <a:spcPct val="90000"/>
              </a:lnSpc>
              <a:spcBef>
                <a:spcPct val="20000"/>
              </a:spcBef>
              <a:buClr>
                <a:schemeClr val="bg1"/>
              </a:buClr>
              <a:buFontTx/>
              <a:buChar char="•"/>
            </a:pPr>
            <a:r>
              <a:rPr lang="en-US" sz="2400" b="1">
                <a:solidFill>
                  <a:srgbClr val="000099"/>
                </a:solidFill>
              </a:rPr>
              <a:t>The Objective</a:t>
            </a:r>
            <a:r>
              <a:rPr lang="en-US" sz="2400"/>
              <a:t> – to persuade</a:t>
            </a:r>
          </a:p>
          <a:p>
            <a:pPr marL="342900" indent="-342900" eaLnBrk="0" hangingPunct="0">
              <a:lnSpc>
                <a:spcPct val="90000"/>
              </a:lnSpc>
              <a:spcBef>
                <a:spcPct val="20000"/>
              </a:spcBef>
              <a:buClr>
                <a:schemeClr val="bg1"/>
              </a:buClr>
              <a:buFontTx/>
              <a:buChar char="•"/>
            </a:pPr>
            <a:r>
              <a:rPr lang="en-US" sz="2400" b="1">
                <a:solidFill>
                  <a:srgbClr val="000099"/>
                </a:solidFill>
              </a:rPr>
              <a:t>Target Audience</a:t>
            </a:r>
            <a:r>
              <a:rPr lang="en-US" sz="2400"/>
              <a:t> – Thinkers, achievers, believers (VALS2)</a:t>
            </a:r>
          </a:p>
          <a:p>
            <a:pPr marL="342900" indent="-342900" eaLnBrk="0" hangingPunct="0">
              <a:lnSpc>
                <a:spcPct val="90000"/>
              </a:lnSpc>
              <a:spcBef>
                <a:spcPct val="20000"/>
              </a:spcBef>
              <a:buClr>
                <a:schemeClr val="bg1"/>
              </a:buClr>
              <a:buFontTx/>
              <a:buChar char="•"/>
            </a:pPr>
            <a:r>
              <a:rPr lang="en-US" sz="2400" b="1">
                <a:solidFill>
                  <a:srgbClr val="000099"/>
                </a:solidFill>
              </a:rPr>
              <a:t>Message Theme</a:t>
            </a:r>
            <a:r>
              <a:rPr lang="en-US" sz="2400"/>
              <a:t> – local bank, local trust</a:t>
            </a:r>
          </a:p>
          <a:p>
            <a:pPr marL="342900" indent="-342900" eaLnBrk="0" hangingPunct="0">
              <a:lnSpc>
                <a:spcPct val="90000"/>
              </a:lnSpc>
              <a:spcBef>
                <a:spcPct val="20000"/>
              </a:spcBef>
              <a:buClr>
                <a:schemeClr val="bg1"/>
              </a:buClr>
              <a:buFontTx/>
              <a:buChar char="•"/>
            </a:pPr>
            <a:r>
              <a:rPr lang="en-US" sz="2400" b="1">
                <a:solidFill>
                  <a:srgbClr val="000099"/>
                </a:solidFill>
              </a:rPr>
              <a:t>Support</a:t>
            </a:r>
            <a:r>
              <a:rPr lang="en-US" sz="2400"/>
              <a:t> – local bank with secure history and strong financial position.</a:t>
            </a:r>
          </a:p>
          <a:p>
            <a:pPr marL="342900" indent="-342900" eaLnBrk="0" hangingPunct="0">
              <a:lnSpc>
                <a:spcPct val="90000"/>
              </a:lnSpc>
              <a:spcBef>
                <a:spcPct val="20000"/>
              </a:spcBef>
              <a:buClr>
                <a:schemeClr val="bg1"/>
              </a:buClr>
              <a:buFontTx/>
              <a:buChar char="•"/>
            </a:pPr>
            <a:r>
              <a:rPr lang="en-US" sz="2400" b="1">
                <a:solidFill>
                  <a:srgbClr val="000099"/>
                </a:solidFill>
              </a:rPr>
              <a:t>Constraints </a:t>
            </a:r>
            <a:r>
              <a:rPr lang="en-US" sz="2400"/>
              <a:t>– FDIC logo and insurance statement, OIB logo, and website URL on all ads.</a:t>
            </a:r>
          </a:p>
          <a:p>
            <a:pPr marL="342900" indent="-342900" eaLnBrk="0" hangingPunct="0">
              <a:lnSpc>
                <a:spcPct val="90000"/>
              </a:lnSpc>
              <a:spcBef>
                <a:spcPct val="20000"/>
              </a:spcBef>
              <a:buClr>
                <a:schemeClr val="bg1"/>
              </a:buClr>
              <a:buFontTx/>
              <a:buChar char="•"/>
            </a:pPr>
            <a:endParaRPr lang="en-US" sz="2400"/>
          </a:p>
        </p:txBody>
      </p:sp>
      <p:sp>
        <p:nvSpPr>
          <p:cNvPr id="104457" name="Content Placeholder 9"/>
          <p:cNvSpPr>
            <a:spLocks noGrp="1"/>
          </p:cNvSpPr>
          <p:nvPr>
            <p:ph idx="1"/>
          </p:nvPr>
        </p:nvSpPr>
        <p:spPr>
          <a:xfrm>
            <a:off x="838200" y="1752600"/>
            <a:ext cx="8001000" cy="1143000"/>
          </a:xfrm>
        </p:spPr>
        <p:txBody>
          <a:bodyPr/>
          <a:lstStyle/>
          <a:p>
            <a:pPr marL="0" indent="0" algn="ctr">
              <a:buFontTx/>
              <a:buNone/>
            </a:pPr>
            <a:r>
              <a:rPr lang="en-US" sz="4000" b="1" smtClean="0">
                <a:solidFill>
                  <a:srgbClr val="C00000"/>
                </a:solidFill>
              </a:rPr>
              <a:t>Creative Brief</a:t>
            </a:r>
          </a:p>
          <a:p>
            <a:pPr marL="0" indent="0" algn="ctr">
              <a:buFontTx/>
              <a:buNone/>
            </a:pPr>
            <a:r>
              <a:rPr lang="en-US" sz="1800" b="1" smtClean="0">
                <a:solidFill>
                  <a:srgbClr val="C00000"/>
                </a:solidFill>
                <a:hlinkClick r:id="rId3"/>
              </a:rPr>
              <a:t>Newcomer Morris and Young</a:t>
            </a:r>
            <a:endParaRPr lang="en-US" sz="1800" b="1" smtClean="0">
              <a:solidFill>
                <a:srgbClr val="C00000"/>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0649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2-</a:t>
            </a:r>
            <a:fld id="{BD91DD2D-305C-4E85-BDB9-87B9D30CB447}" type="slidenum">
              <a:rPr lang="en-US" smtClean="0">
                <a:latin typeface="Arial" charset="0"/>
                <a:cs typeface="Arial" charset="0"/>
              </a:rPr>
              <a:pPr/>
              <a:t>45</a:t>
            </a:fld>
            <a:endParaRPr lang="en-US" smtClean="0">
              <a:latin typeface="Arial" charset="0"/>
              <a:cs typeface="Arial" charset="0"/>
            </a:endParaRPr>
          </a:p>
        </p:txBody>
      </p:sp>
      <p:sp>
        <p:nvSpPr>
          <p:cNvPr id="106499" name="Rectangle 2"/>
          <p:cNvSpPr>
            <a:spLocks noGrp="1" noChangeArrowheads="1"/>
          </p:cNvSpPr>
          <p:nvPr>
            <p:ph type="title"/>
          </p:nvPr>
        </p:nvSpPr>
        <p:spPr>
          <a:xfrm>
            <a:off x="762000" y="152400"/>
            <a:ext cx="8001000" cy="838200"/>
          </a:xfrm>
        </p:spPr>
        <p:txBody>
          <a:bodyPr/>
          <a:lstStyle/>
          <a:p>
            <a:pPr eaLnBrk="1" hangingPunct="1"/>
            <a:r>
              <a:rPr lang="en-US" sz="4000" smtClean="0">
                <a:solidFill>
                  <a:srgbClr val="00B050"/>
                </a:solidFill>
              </a:rPr>
              <a:t>Integrated Campaigns in Action</a:t>
            </a:r>
          </a:p>
        </p:txBody>
      </p:sp>
      <p:sp>
        <p:nvSpPr>
          <p:cNvPr id="1065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1065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1065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11" name="Rectangle 10"/>
          <p:cNvSpPr/>
          <p:nvPr/>
        </p:nvSpPr>
        <p:spPr>
          <a:xfrm>
            <a:off x="4038600" y="1869850"/>
            <a:ext cx="371287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0033CC"/>
                </a:solidFill>
                <a:effectLst>
                  <a:outerShdw blurRad="50800" dist="39000" dir="5460000" algn="tl">
                    <a:srgbClr val="000000">
                      <a:alpha val="38000"/>
                    </a:srgbClr>
                  </a:outerShdw>
                </a:effectLst>
                <a:cs typeface="+mn-cs"/>
              </a:rPr>
              <a:t>Progressive</a:t>
            </a:r>
          </a:p>
          <a:p>
            <a:pPr algn="ctr">
              <a:defRPr/>
            </a:pPr>
            <a:r>
              <a:rPr lang="en-US" sz="4800" b="1" dirty="0">
                <a:ln w="11430"/>
                <a:solidFill>
                  <a:srgbClr val="0033CC"/>
                </a:solidFill>
                <a:effectLst>
                  <a:outerShdw blurRad="50800" dist="39000" dir="5460000" algn="tl">
                    <a:srgbClr val="000000">
                      <a:alpha val="38000"/>
                    </a:srgbClr>
                  </a:outerShdw>
                </a:effectLst>
                <a:cs typeface="+mn-cs"/>
              </a:rPr>
              <a:t>Bank</a:t>
            </a:r>
            <a:endParaRPr lang="en-US" sz="4800" b="1" dirty="0">
              <a:ln w="11430"/>
              <a:solidFill>
                <a:srgbClr val="0033CC"/>
              </a:solidFill>
              <a:effectLst>
                <a:outerShdw blurRad="50800" dist="39000" dir="5460000" algn="tl">
                  <a:srgbClr val="000000">
                    <a:alpha val="38000"/>
                  </a:srgbClr>
                </a:outerShdw>
              </a:effectLst>
              <a:cs typeface="+mn-cs"/>
            </a:endParaRPr>
          </a:p>
        </p:txBody>
      </p:sp>
      <p:pic>
        <p:nvPicPr>
          <p:cNvPr id="106505" name="Picture 2"/>
          <p:cNvPicPr>
            <a:picLocks noChangeAspect="1"/>
          </p:cNvPicPr>
          <p:nvPr/>
        </p:nvPicPr>
        <p:blipFill>
          <a:blip r:embed="rId3"/>
          <a:srcRect/>
          <a:stretch>
            <a:fillRect/>
          </a:stretch>
        </p:blipFill>
        <p:spPr bwMode="auto">
          <a:xfrm>
            <a:off x="849313" y="990600"/>
            <a:ext cx="2311400" cy="5492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2457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F44A8F65-34B6-426A-B6C5-D60811CFED29}" type="slidenum">
              <a:rPr lang="en-US" smtClean="0">
                <a:latin typeface="Arial" charset="0"/>
                <a:cs typeface="Arial" charset="0"/>
              </a:rPr>
              <a:pPr/>
              <a:t>5</a:t>
            </a:fld>
            <a:endParaRPr lang="en-US" smtClean="0">
              <a:latin typeface="Arial" charset="0"/>
              <a:cs typeface="Arial" charset="0"/>
            </a:endParaRPr>
          </a:p>
        </p:txBody>
      </p:sp>
      <p:sp>
        <p:nvSpPr>
          <p:cNvPr id="24579" name="Rectangle 1027"/>
          <p:cNvSpPr>
            <a:spLocks noGrp="1" noChangeArrowheads="1"/>
          </p:cNvSpPr>
          <p:nvPr>
            <p:ph type="title"/>
          </p:nvPr>
        </p:nvSpPr>
        <p:spPr>
          <a:xfrm>
            <a:off x="3124200" y="457200"/>
            <a:ext cx="5486400" cy="685800"/>
          </a:xfrm>
        </p:spPr>
        <p:txBody>
          <a:bodyPr/>
          <a:lstStyle/>
          <a:p>
            <a:pPr algn="l"/>
            <a:r>
              <a:rPr lang="en-US" sz="3600" b="0" smtClean="0">
                <a:solidFill>
                  <a:srgbClr val="000099"/>
                </a:solidFill>
              </a:rPr>
              <a:t>Advertising Management</a:t>
            </a:r>
          </a:p>
        </p:txBody>
      </p:sp>
      <p:sp>
        <p:nvSpPr>
          <p:cNvPr id="24580" name="Rectangle 1028"/>
          <p:cNvSpPr>
            <a:spLocks noGrp="1" noChangeArrowheads="1"/>
          </p:cNvSpPr>
          <p:nvPr>
            <p:ph type="body" idx="1"/>
          </p:nvPr>
        </p:nvSpPr>
        <p:spPr>
          <a:xfrm>
            <a:off x="3581400" y="2514600"/>
            <a:ext cx="5562600" cy="3352800"/>
          </a:xfrm>
        </p:spPr>
        <p:txBody>
          <a:bodyPr/>
          <a:lstStyle/>
          <a:p>
            <a:pPr>
              <a:lnSpc>
                <a:spcPct val="90000"/>
              </a:lnSpc>
            </a:pPr>
            <a:r>
              <a:rPr lang="en-US" sz="2400" smtClean="0"/>
              <a:t>Advertising management</a:t>
            </a:r>
          </a:p>
          <a:p>
            <a:pPr>
              <a:lnSpc>
                <a:spcPct val="90000"/>
              </a:lnSpc>
            </a:pPr>
            <a:r>
              <a:rPr lang="en-US" sz="2400" smtClean="0"/>
              <a:t>Choosing an advertising agency</a:t>
            </a:r>
          </a:p>
          <a:p>
            <a:pPr>
              <a:lnSpc>
                <a:spcPct val="90000"/>
              </a:lnSpc>
            </a:pPr>
            <a:r>
              <a:rPr lang="en-US" sz="2400" smtClean="0"/>
              <a:t>Roles of advertising personnel</a:t>
            </a:r>
          </a:p>
          <a:p>
            <a:pPr>
              <a:lnSpc>
                <a:spcPct val="90000"/>
              </a:lnSpc>
            </a:pPr>
            <a:r>
              <a:rPr lang="en-US" sz="2400" smtClean="0"/>
              <a:t>Advertising campaign management</a:t>
            </a:r>
          </a:p>
          <a:p>
            <a:pPr lvl="1">
              <a:lnSpc>
                <a:spcPct val="90000"/>
              </a:lnSpc>
            </a:pPr>
            <a:r>
              <a:rPr lang="en-US" sz="2000" smtClean="0"/>
              <a:t>Advertising research</a:t>
            </a:r>
          </a:p>
          <a:p>
            <a:pPr lvl="1">
              <a:lnSpc>
                <a:spcPct val="90000"/>
              </a:lnSpc>
            </a:pPr>
            <a:r>
              <a:rPr lang="en-US" sz="2000" smtClean="0"/>
              <a:t>Advertising goals</a:t>
            </a:r>
          </a:p>
          <a:p>
            <a:pPr lvl="1">
              <a:lnSpc>
                <a:spcPct val="90000"/>
              </a:lnSpc>
            </a:pPr>
            <a:r>
              <a:rPr lang="en-US" sz="2000" smtClean="0"/>
              <a:t>Advertising Budget</a:t>
            </a:r>
          </a:p>
          <a:p>
            <a:pPr lvl="1">
              <a:lnSpc>
                <a:spcPct val="90000"/>
              </a:lnSpc>
            </a:pPr>
            <a:r>
              <a:rPr lang="en-US" sz="2000" smtClean="0"/>
              <a:t>The Creative Brief</a:t>
            </a:r>
          </a:p>
        </p:txBody>
      </p:sp>
      <p:sp>
        <p:nvSpPr>
          <p:cNvPr id="24581" name="Rectangle 1030"/>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4582" name="Rectangle 1031"/>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4583" name="Text Box 1033"/>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5</a:t>
            </a:r>
          </a:p>
        </p:txBody>
      </p:sp>
      <p:sp>
        <p:nvSpPr>
          <p:cNvPr id="24584" name="Text Box 1034"/>
          <p:cNvSpPr txBox="1">
            <a:spLocks noChangeArrowheads="1"/>
          </p:cNvSpPr>
          <p:nvPr/>
        </p:nvSpPr>
        <p:spPr bwMode="auto">
          <a:xfrm>
            <a:off x="4038600" y="1371600"/>
            <a:ext cx="3635375" cy="579438"/>
          </a:xfrm>
          <a:prstGeom prst="rect">
            <a:avLst/>
          </a:prstGeom>
          <a:noFill/>
          <a:ln w="12700">
            <a:noFill/>
            <a:miter lim="800000"/>
            <a:headEnd type="none" w="sm" len="sm"/>
            <a:tailEnd type="none" w="sm" len="sm"/>
          </a:ln>
        </p:spPr>
        <p:txBody>
          <a:bodyPr wrap="none">
            <a:spAutoFit/>
          </a:bodyPr>
          <a:lstStyle/>
          <a:p>
            <a:pPr eaLnBrk="0" hangingPunct="0"/>
            <a:r>
              <a:rPr lang="en-US" b="1">
                <a:solidFill>
                  <a:srgbClr val="FF0033"/>
                </a:solidFill>
              </a:rPr>
              <a:t>Chapter Overview</a:t>
            </a:r>
          </a:p>
        </p:txBody>
      </p:sp>
      <p:pic>
        <p:nvPicPr>
          <p:cNvPr id="24585" name="Picture 1"/>
          <p:cNvPicPr>
            <a:picLocks noChangeAspect="1"/>
          </p:cNvPicPr>
          <p:nvPr/>
        </p:nvPicPr>
        <p:blipFill>
          <a:blip r:embed="rId3"/>
          <a:srcRect r="2153" b="-1775"/>
          <a:stretch>
            <a:fillRect/>
          </a:stretch>
        </p:blipFill>
        <p:spPr bwMode="auto">
          <a:xfrm>
            <a:off x="0" y="3048000"/>
            <a:ext cx="3530600" cy="250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2662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6272AA50-975D-4F96-B01C-8388266CE30F}" type="slidenum">
              <a:rPr lang="en-US" smtClean="0">
                <a:latin typeface="Arial" charset="0"/>
                <a:cs typeface="Arial" charset="0"/>
              </a:rPr>
              <a:pPr/>
              <a:t>6</a:t>
            </a:fld>
            <a:endParaRPr lang="en-US" smtClean="0">
              <a:latin typeface="Arial" charset="0"/>
              <a:cs typeface="Arial" charset="0"/>
            </a:endParaRPr>
          </a:p>
        </p:txBody>
      </p:sp>
      <p:sp>
        <p:nvSpPr>
          <p:cNvPr id="26627" name="Rectangle 2"/>
          <p:cNvSpPr>
            <a:spLocks noGrp="1" noChangeArrowheads="1"/>
          </p:cNvSpPr>
          <p:nvPr>
            <p:ph type="title"/>
          </p:nvPr>
        </p:nvSpPr>
        <p:spPr>
          <a:xfrm>
            <a:off x="841375" y="228600"/>
            <a:ext cx="7464425" cy="1066800"/>
          </a:xfrm>
        </p:spPr>
        <p:txBody>
          <a:bodyPr/>
          <a:lstStyle/>
          <a:p>
            <a:r>
              <a:rPr lang="en-US" sz="5400" smtClean="0">
                <a:solidFill>
                  <a:srgbClr val="7030A0"/>
                </a:solidFill>
              </a:rPr>
              <a:t>Advertising Terms</a:t>
            </a:r>
          </a:p>
        </p:txBody>
      </p:sp>
      <p:sp>
        <p:nvSpPr>
          <p:cNvPr id="26628" name="Rectangle 3"/>
          <p:cNvSpPr>
            <a:spLocks noGrp="1" noChangeArrowheads="1"/>
          </p:cNvSpPr>
          <p:nvPr>
            <p:ph type="body" idx="1"/>
          </p:nvPr>
        </p:nvSpPr>
        <p:spPr>
          <a:xfrm>
            <a:off x="914400" y="1981200"/>
            <a:ext cx="4648200" cy="3352800"/>
          </a:xfrm>
        </p:spPr>
        <p:txBody>
          <a:bodyPr/>
          <a:lstStyle/>
          <a:p>
            <a:pPr marL="533400" indent="-533400">
              <a:lnSpc>
                <a:spcPct val="90000"/>
              </a:lnSpc>
            </a:pPr>
            <a:r>
              <a:rPr lang="en-US" sz="2800" smtClean="0"/>
              <a:t>Message theme</a:t>
            </a:r>
          </a:p>
          <a:p>
            <a:pPr marL="533400" indent="-533400">
              <a:lnSpc>
                <a:spcPct val="90000"/>
              </a:lnSpc>
            </a:pPr>
            <a:r>
              <a:rPr lang="en-US" sz="2800" smtClean="0"/>
              <a:t>Leverage point</a:t>
            </a:r>
          </a:p>
          <a:p>
            <a:pPr marL="533400" indent="-533400">
              <a:lnSpc>
                <a:spcPct val="90000"/>
              </a:lnSpc>
            </a:pPr>
            <a:r>
              <a:rPr lang="en-US" sz="2800" smtClean="0"/>
              <a:t>Appeal</a:t>
            </a:r>
          </a:p>
          <a:p>
            <a:pPr marL="533400" indent="-533400">
              <a:lnSpc>
                <a:spcPct val="90000"/>
              </a:lnSpc>
            </a:pPr>
            <a:r>
              <a:rPr lang="en-US" sz="2800" smtClean="0"/>
              <a:t>Executional framework</a:t>
            </a:r>
          </a:p>
        </p:txBody>
      </p:sp>
      <p:sp>
        <p:nvSpPr>
          <p:cNvPr id="26629"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6630"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6631"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pic>
        <p:nvPicPr>
          <p:cNvPr id="26632" name="Picture 1"/>
          <p:cNvPicPr>
            <a:picLocks noChangeAspect="1"/>
          </p:cNvPicPr>
          <p:nvPr/>
        </p:nvPicPr>
        <p:blipFill>
          <a:blip r:embed="rId3"/>
          <a:srcRect/>
          <a:stretch>
            <a:fillRect/>
          </a:stretch>
        </p:blipFill>
        <p:spPr bwMode="auto">
          <a:xfrm>
            <a:off x="5257800" y="1590675"/>
            <a:ext cx="3352800"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2867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50B5B85C-D886-4DDC-ACCD-B032366C9680}" type="slidenum">
              <a:rPr lang="en-US" smtClean="0">
                <a:latin typeface="Arial" charset="0"/>
                <a:cs typeface="Arial" charset="0"/>
              </a:rPr>
              <a:pPr/>
              <a:t>7</a:t>
            </a:fld>
            <a:endParaRPr lang="en-US" smtClean="0">
              <a:latin typeface="Arial" charset="0"/>
              <a:cs typeface="Arial" charset="0"/>
            </a:endParaRPr>
          </a:p>
        </p:txBody>
      </p:sp>
      <p:sp>
        <p:nvSpPr>
          <p:cNvPr id="28675" name="Rectangle 21"/>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28676" name="Rectangle 22"/>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28677" name="Rectangle 23"/>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8678" name="Rectangle 25"/>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p:spPr>
        <p:txBody>
          <a:bodyPr wrap="none" anchor="ctr"/>
          <a:lstStyle/>
          <a:p>
            <a:endParaRPr lang="en-US"/>
          </a:p>
        </p:txBody>
      </p:sp>
      <p:sp>
        <p:nvSpPr>
          <p:cNvPr id="28679" name="Rectangle 26"/>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p:spPr>
        <p:txBody>
          <a:bodyPr wrap="none" anchor="ctr"/>
          <a:lstStyle/>
          <a:p>
            <a:endParaRPr lang="en-US"/>
          </a:p>
        </p:txBody>
      </p:sp>
      <p:sp>
        <p:nvSpPr>
          <p:cNvPr id="28680" name="Text Box 2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5 . 2</a:t>
            </a:r>
          </a:p>
        </p:txBody>
      </p:sp>
      <p:sp>
        <p:nvSpPr>
          <p:cNvPr id="28681" name="Rectangle 28"/>
          <p:cNvSpPr>
            <a:spLocks noChangeArrowheads="1"/>
          </p:cNvSpPr>
          <p:nvPr/>
        </p:nvSpPr>
        <p:spPr bwMode="auto">
          <a:xfrm>
            <a:off x="762000" y="914400"/>
            <a:ext cx="4724400" cy="457200"/>
          </a:xfrm>
          <a:prstGeom prst="rect">
            <a:avLst/>
          </a:prstGeom>
          <a:noFill/>
          <a:ln w="9525">
            <a:noFill/>
            <a:miter lim="800000"/>
            <a:headEnd/>
            <a:tailEnd/>
          </a:ln>
        </p:spPr>
        <p:txBody>
          <a:bodyPr lIns="92075" tIns="46038" rIns="92075" bIns="46038" anchor="ctr"/>
          <a:lstStyle/>
          <a:p>
            <a:pPr eaLnBrk="0" hangingPunct="0"/>
            <a:r>
              <a:rPr lang="en-US" sz="2400" b="1"/>
              <a:t>Advertising Design Overview</a:t>
            </a:r>
          </a:p>
        </p:txBody>
      </p:sp>
      <p:sp>
        <p:nvSpPr>
          <p:cNvPr id="28682" name="Rectangle 12"/>
          <p:cNvSpPr>
            <a:spLocks noChangeArrowheads="1"/>
          </p:cNvSpPr>
          <p:nvPr/>
        </p:nvSpPr>
        <p:spPr bwMode="auto">
          <a:xfrm>
            <a:off x="3581400" y="3124200"/>
            <a:ext cx="2209800" cy="990600"/>
          </a:xfrm>
          <a:prstGeom prst="rect">
            <a:avLst/>
          </a:prstGeom>
          <a:solidFill>
            <a:srgbClr val="FF9966"/>
          </a:solidFill>
          <a:ln w="12700" algn="ctr">
            <a:solidFill>
              <a:schemeClr val="tx1"/>
            </a:solidFill>
            <a:round/>
            <a:headEnd type="none" w="sm" len="sm"/>
            <a:tailEnd type="none" w="sm" len="sm"/>
          </a:ln>
        </p:spPr>
        <p:txBody>
          <a:bodyPr/>
          <a:lstStyle/>
          <a:p>
            <a:endParaRPr lang="en-US"/>
          </a:p>
        </p:txBody>
      </p:sp>
      <p:sp>
        <p:nvSpPr>
          <p:cNvPr id="28683" name="TextBox 13"/>
          <p:cNvSpPr txBox="1">
            <a:spLocks noChangeArrowheads="1"/>
          </p:cNvSpPr>
          <p:nvPr/>
        </p:nvSpPr>
        <p:spPr bwMode="auto">
          <a:xfrm>
            <a:off x="3657600" y="3160713"/>
            <a:ext cx="2057400" cy="954087"/>
          </a:xfrm>
          <a:prstGeom prst="rect">
            <a:avLst/>
          </a:prstGeom>
          <a:solidFill>
            <a:srgbClr val="FF9966"/>
          </a:solidFill>
          <a:ln w="9525">
            <a:noFill/>
            <a:miter lim="800000"/>
            <a:headEnd/>
            <a:tailEnd/>
          </a:ln>
        </p:spPr>
        <p:txBody>
          <a:bodyPr>
            <a:spAutoFit/>
          </a:bodyPr>
          <a:lstStyle/>
          <a:p>
            <a:pPr algn="ctr"/>
            <a:r>
              <a:rPr lang="en-US" sz="2800"/>
              <a:t>Advertising</a:t>
            </a:r>
          </a:p>
          <a:p>
            <a:pPr algn="ctr"/>
            <a:r>
              <a:rPr lang="en-US" sz="2800"/>
              <a:t>Design</a:t>
            </a:r>
          </a:p>
        </p:txBody>
      </p:sp>
      <p:sp>
        <p:nvSpPr>
          <p:cNvPr id="28684" name="Oval 14"/>
          <p:cNvSpPr>
            <a:spLocks noChangeArrowheads="1"/>
          </p:cNvSpPr>
          <p:nvPr/>
        </p:nvSpPr>
        <p:spPr bwMode="auto">
          <a:xfrm>
            <a:off x="1143000" y="1874838"/>
            <a:ext cx="2819400" cy="990600"/>
          </a:xfrm>
          <a:prstGeom prst="ellipse">
            <a:avLst/>
          </a:prstGeom>
          <a:solidFill>
            <a:srgbClr val="FF9933"/>
          </a:solidFill>
          <a:ln w="12700" algn="ctr">
            <a:solidFill>
              <a:schemeClr val="tx1"/>
            </a:solidFill>
            <a:round/>
            <a:headEnd type="none" w="sm" len="sm"/>
            <a:tailEnd type="none" w="sm" len="sm"/>
          </a:ln>
        </p:spPr>
        <p:txBody>
          <a:bodyPr/>
          <a:lstStyle/>
          <a:p>
            <a:endParaRPr lang="en-US"/>
          </a:p>
        </p:txBody>
      </p:sp>
      <p:sp>
        <p:nvSpPr>
          <p:cNvPr id="28685" name="Oval 15"/>
          <p:cNvSpPr>
            <a:spLocks noChangeArrowheads="1"/>
          </p:cNvSpPr>
          <p:nvPr/>
        </p:nvSpPr>
        <p:spPr bwMode="auto">
          <a:xfrm>
            <a:off x="3429000" y="5376863"/>
            <a:ext cx="2819400" cy="990600"/>
          </a:xfrm>
          <a:prstGeom prst="ellipse">
            <a:avLst/>
          </a:prstGeom>
          <a:solidFill>
            <a:srgbClr val="FFCC66"/>
          </a:solidFill>
          <a:ln w="12700" algn="ctr">
            <a:solidFill>
              <a:schemeClr val="tx1"/>
            </a:solidFill>
            <a:round/>
            <a:headEnd type="none" w="sm" len="sm"/>
            <a:tailEnd type="none" w="sm" len="sm"/>
          </a:ln>
        </p:spPr>
        <p:txBody>
          <a:bodyPr/>
          <a:lstStyle/>
          <a:p>
            <a:endParaRPr lang="en-US"/>
          </a:p>
        </p:txBody>
      </p:sp>
      <p:sp>
        <p:nvSpPr>
          <p:cNvPr id="28686" name="Oval 16"/>
          <p:cNvSpPr>
            <a:spLocks noChangeArrowheads="1"/>
          </p:cNvSpPr>
          <p:nvPr/>
        </p:nvSpPr>
        <p:spPr bwMode="auto">
          <a:xfrm>
            <a:off x="914400" y="4538663"/>
            <a:ext cx="2819400" cy="990600"/>
          </a:xfrm>
          <a:prstGeom prst="ellipse">
            <a:avLst/>
          </a:prstGeom>
          <a:solidFill>
            <a:srgbClr val="FFFF99"/>
          </a:solidFill>
          <a:ln w="12700" algn="ctr">
            <a:solidFill>
              <a:schemeClr val="tx1"/>
            </a:solidFill>
            <a:round/>
            <a:headEnd type="none" w="sm" len="sm"/>
            <a:tailEnd type="none" w="sm" len="sm"/>
          </a:ln>
        </p:spPr>
        <p:txBody>
          <a:bodyPr/>
          <a:lstStyle/>
          <a:p>
            <a:endParaRPr lang="en-US"/>
          </a:p>
        </p:txBody>
      </p:sp>
      <p:sp>
        <p:nvSpPr>
          <p:cNvPr id="28687" name="Oval 17"/>
          <p:cNvSpPr>
            <a:spLocks noChangeArrowheads="1"/>
          </p:cNvSpPr>
          <p:nvPr/>
        </p:nvSpPr>
        <p:spPr bwMode="auto">
          <a:xfrm>
            <a:off x="5715000" y="4462463"/>
            <a:ext cx="2819400" cy="990600"/>
          </a:xfrm>
          <a:prstGeom prst="ellipse">
            <a:avLst/>
          </a:prstGeom>
          <a:solidFill>
            <a:srgbClr val="FFFF66"/>
          </a:solidFill>
          <a:ln w="12700" algn="ctr">
            <a:solidFill>
              <a:schemeClr val="tx1"/>
            </a:solidFill>
            <a:round/>
            <a:headEnd type="none" w="sm" len="sm"/>
            <a:tailEnd type="none" w="sm" len="sm"/>
          </a:ln>
        </p:spPr>
        <p:txBody>
          <a:bodyPr/>
          <a:lstStyle/>
          <a:p>
            <a:endParaRPr lang="en-US"/>
          </a:p>
        </p:txBody>
      </p:sp>
      <p:sp>
        <p:nvSpPr>
          <p:cNvPr id="28688" name="Oval 18"/>
          <p:cNvSpPr>
            <a:spLocks noChangeArrowheads="1"/>
          </p:cNvSpPr>
          <p:nvPr/>
        </p:nvSpPr>
        <p:spPr bwMode="auto">
          <a:xfrm>
            <a:off x="5257800" y="1798638"/>
            <a:ext cx="2819400" cy="990600"/>
          </a:xfrm>
          <a:prstGeom prst="ellipse">
            <a:avLst/>
          </a:prstGeom>
          <a:solidFill>
            <a:srgbClr val="FFCC00"/>
          </a:solidFill>
          <a:ln w="12700" algn="ctr">
            <a:solidFill>
              <a:schemeClr val="tx1"/>
            </a:solidFill>
            <a:round/>
            <a:headEnd type="none" w="sm" len="sm"/>
            <a:tailEnd type="none" w="sm" len="sm"/>
          </a:ln>
        </p:spPr>
        <p:txBody>
          <a:bodyPr/>
          <a:lstStyle/>
          <a:p>
            <a:endParaRPr lang="en-US"/>
          </a:p>
        </p:txBody>
      </p:sp>
      <p:sp>
        <p:nvSpPr>
          <p:cNvPr id="28689" name="TextBox 19"/>
          <p:cNvSpPr txBox="1">
            <a:spLocks noChangeArrowheads="1"/>
          </p:cNvSpPr>
          <p:nvPr/>
        </p:nvSpPr>
        <p:spPr bwMode="auto">
          <a:xfrm>
            <a:off x="1143000" y="2027238"/>
            <a:ext cx="2819400" cy="708025"/>
          </a:xfrm>
          <a:prstGeom prst="rect">
            <a:avLst/>
          </a:prstGeom>
          <a:noFill/>
          <a:ln w="9525">
            <a:noFill/>
            <a:miter lim="800000"/>
            <a:headEnd/>
            <a:tailEnd/>
          </a:ln>
        </p:spPr>
        <p:txBody>
          <a:bodyPr>
            <a:spAutoFit/>
          </a:bodyPr>
          <a:lstStyle/>
          <a:p>
            <a:pPr algn="ctr"/>
            <a:r>
              <a:rPr lang="en-US" sz="2000"/>
              <a:t>Advertising Strategy</a:t>
            </a:r>
          </a:p>
          <a:p>
            <a:pPr algn="ctr"/>
            <a:r>
              <a:rPr lang="en-US" sz="2000"/>
              <a:t>Chapter 5</a:t>
            </a:r>
          </a:p>
        </p:txBody>
      </p:sp>
      <p:sp>
        <p:nvSpPr>
          <p:cNvPr id="28690" name="TextBox 20"/>
          <p:cNvSpPr txBox="1">
            <a:spLocks noChangeArrowheads="1"/>
          </p:cNvSpPr>
          <p:nvPr/>
        </p:nvSpPr>
        <p:spPr bwMode="auto">
          <a:xfrm>
            <a:off x="5715000" y="4745038"/>
            <a:ext cx="2895600" cy="708025"/>
          </a:xfrm>
          <a:prstGeom prst="rect">
            <a:avLst/>
          </a:prstGeom>
          <a:noFill/>
          <a:ln w="9525">
            <a:noFill/>
            <a:miter lim="800000"/>
            <a:headEnd/>
            <a:tailEnd/>
          </a:ln>
        </p:spPr>
        <p:txBody>
          <a:bodyPr>
            <a:spAutoFit/>
          </a:bodyPr>
          <a:lstStyle/>
          <a:p>
            <a:pPr algn="ctr"/>
            <a:r>
              <a:rPr lang="en-US" sz="2000"/>
              <a:t>Executional Framework</a:t>
            </a:r>
          </a:p>
          <a:p>
            <a:pPr algn="ctr"/>
            <a:r>
              <a:rPr lang="en-US" sz="2000"/>
              <a:t>Chapter 7</a:t>
            </a:r>
          </a:p>
        </p:txBody>
      </p:sp>
      <p:sp>
        <p:nvSpPr>
          <p:cNvPr id="28691" name="TextBox 21"/>
          <p:cNvSpPr txBox="1">
            <a:spLocks noChangeArrowheads="1"/>
          </p:cNvSpPr>
          <p:nvPr/>
        </p:nvSpPr>
        <p:spPr bwMode="auto">
          <a:xfrm>
            <a:off x="3429000" y="5529263"/>
            <a:ext cx="2819400" cy="706437"/>
          </a:xfrm>
          <a:prstGeom prst="rect">
            <a:avLst/>
          </a:prstGeom>
          <a:noFill/>
          <a:ln w="9525">
            <a:noFill/>
            <a:miter lim="800000"/>
            <a:headEnd/>
            <a:tailEnd/>
          </a:ln>
        </p:spPr>
        <p:txBody>
          <a:bodyPr>
            <a:spAutoFit/>
          </a:bodyPr>
          <a:lstStyle/>
          <a:p>
            <a:pPr algn="ctr"/>
            <a:r>
              <a:rPr lang="en-US" sz="2000"/>
              <a:t>Appeals</a:t>
            </a:r>
          </a:p>
          <a:p>
            <a:pPr algn="ctr"/>
            <a:r>
              <a:rPr lang="en-US" sz="2000"/>
              <a:t>Chapter 6</a:t>
            </a:r>
          </a:p>
        </p:txBody>
      </p:sp>
      <p:sp>
        <p:nvSpPr>
          <p:cNvPr id="28692" name="TextBox 22"/>
          <p:cNvSpPr txBox="1">
            <a:spLocks noChangeArrowheads="1"/>
          </p:cNvSpPr>
          <p:nvPr/>
        </p:nvSpPr>
        <p:spPr bwMode="auto">
          <a:xfrm>
            <a:off x="914400" y="4691063"/>
            <a:ext cx="2819400" cy="706437"/>
          </a:xfrm>
          <a:prstGeom prst="rect">
            <a:avLst/>
          </a:prstGeom>
          <a:noFill/>
          <a:ln w="9525">
            <a:noFill/>
            <a:miter lim="800000"/>
            <a:headEnd/>
            <a:tailEnd/>
          </a:ln>
        </p:spPr>
        <p:txBody>
          <a:bodyPr>
            <a:spAutoFit/>
          </a:bodyPr>
          <a:lstStyle/>
          <a:p>
            <a:pPr algn="ctr"/>
            <a:r>
              <a:rPr lang="en-US" sz="2000"/>
              <a:t>Message Strategy</a:t>
            </a:r>
          </a:p>
          <a:p>
            <a:pPr algn="ctr"/>
            <a:r>
              <a:rPr lang="en-US" sz="2000"/>
              <a:t>Chapter 7</a:t>
            </a:r>
          </a:p>
        </p:txBody>
      </p:sp>
      <p:sp>
        <p:nvSpPr>
          <p:cNvPr id="28693" name="TextBox 23"/>
          <p:cNvSpPr txBox="1">
            <a:spLocks noChangeArrowheads="1"/>
          </p:cNvSpPr>
          <p:nvPr/>
        </p:nvSpPr>
        <p:spPr bwMode="auto">
          <a:xfrm>
            <a:off x="5257800" y="2005013"/>
            <a:ext cx="2819400" cy="708025"/>
          </a:xfrm>
          <a:prstGeom prst="rect">
            <a:avLst/>
          </a:prstGeom>
          <a:noFill/>
          <a:ln w="9525">
            <a:noFill/>
            <a:miter lim="800000"/>
            <a:headEnd/>
            <a:tailEnd/>
          </a:ln>
        </p:spPr>
        <p:txBody>
          <a:bodyPr>
            <a:spAutoFit/>
          </a:bodyPr>
          <a:lstStyle/>
          <a:p>
            <a:pPr algn="ctr"/>
            <a:r>
              <a:rPr lang="en-US" sz="2000"/>
              <a:t>Media Selection</a:t>
            </a:r>
          </a:p>
          <a:p>
            <a:pPr algn="ctr"/>
            <a:r>
              <a:rPr lang="en-US" sz="2000"/>
              <a:t>Chapter 8</a:t>
            </a:r>
          </a:p>
        </p:txBody>
      </p:sp>
      <p:cxnSp>
        <p:nvCxnSpPr>
          <p:cNvPr id="28694" name="Straight Arrow Connector 25"/>
          <p:cNvCxnSpPr>
            <a:cxnSpLocks noChangeShapeType="1"/>
            <a:stCxn id="28689" idx="3"/>
            <a:endCxn id="28693" idx="1"/>
          </p:cNvCxnSpPr>
          <p:nvPr/>
        </p:nvCxnSpPr>
        <p:spPr bwMode="auto">
          <a:xfrm flipV="1">
            <a:off x="3962400" y="2359025"/>
            <a:ext cx="1295400" cy="22225"/>
          </a:xfrm>
          <a:prstGeom prst="straightConnector1">
            <a:avLst/>
          </a:prstGeom>
          <a:noFill/>
          <a:ln w="12700" algn="ctr">
            <a:solidFill>
              <a:schemeClr val="tx1"/>
            </a:solidFill>
            <a:round/>
            <a:headEnd type="none" w="sm" len="sm"/>
            <a:tailEnd type="arrow" w="med" len="med"/>
          </a:ln>
        </p:spPr>
      </p:cxnSp>
      <p:cxnSp>
        <p:nvCxnSpPr>
          <p:cNvPr id="28695" name="Straight Arrow Connector 30"/>
          <p:cNvCxnSpPr>
            <a:cxnSpLocks noChangeShapeType="1"/>
            <a:stCxn id="28685" idx="0"/>
          </p:cNvCxnSpPr>
          <p:nvPr/>
        </p:nvCxnSpPr>
        <p:spPr bwMode="auto">
          <a:xfrm rot="16200000" flipV="1">
            <a:off x="4226718" y="4764882"/>
            <a:ext cx="1185863" cy="38100"/>
          </a:xfrm>
          <a:prstGeom prst="straightConnector1">
            <a:avLst/>
          </a:prstGeom>
          <a:noFill/>
          <a:ln w="12700" algn="ctr">
            <a:solidFill>
              <a:schemeClr val="tx1"/>
            </a:solidFill>
            <a:round/>
            <a:headEnd type="none" w="sm" len="sm"/>
            <a:tailEnd type="arrow" w="med" len="med"/>
          </a:ln>
        </p:spPr>
      </p:cxnSp>
      <p:cxnSp>
        <p:nvCxnSpPr>
          <p:cNvPr id="28696" name="Straight Arrow Connector 32"/>
          <p:cNvCxnSpPr>
            <a:cxnSpLocks noChangeShapeType="1"/>
            <a:stCxn id="28684" idx="4"/>
          </p:cNvCxnSpPr>
          <p:nvPr/>
        </p:nvCxnSpPr>
        <p:spPr bwMode="auto">
          <a:xfrm rot="16200000" flipH="1">
            <a:off x="2670969" y="2747169"/>
            <a:ext cx="639762" cy="876300"/>
          </a:xfrm>
          <a:prstGeom prst="straightConnector1">
            <a:avLst/>
          </a:prstGeom>
          <a:noFill/>
          <a:ln w="12700" algn="ctr">
            <a:solidFill>
              <a:schemeClr val="tx1"/>
            </a:solidFill>
            <a:round/>
            <a:headEnd type="none" w="sm" len="sm"/>
            <a:tailEnd type="arrow" w="med" len="med"/>
          </a:ln>
        </p:spPr>
      </p:cxnSp>
      <p:cxnSp>
        <p:nvCxnSpPr>
          <p:cNvPr id="28697" name="Straight Arrow Connector 34"/>
          <p:cNvCxnSpPr>
            <a:cxnSpLocks noChangeShapeType="1"/>
            <a:stCxn id="28688" idx="4"/>
          </p:cNvCxnSpPr>
          <p:nvPr/>
        </p:nvCxnSpPr>
        <p:spPr bwMode="auto">
          <a:xfrm rot="5400000">
            <a:off x="5909469" y="2747169"/>
            <a:ext cx="715962" cy="800100"/>
          </a:xfrm>
          <a:prstGeom prst="straightConnector1">
            <a:avLst/>
          </a:prstGeom>
          <a:noFill/>
          <a:ln w="12700" algn="ctr">
            <a:solidFill>
              <a:schemeClr val="tx1"/>
            </a:solidFill>
            <a:round/>
            <a:headEnd type="none" w="sm" len="sm"/>
            <a:tailEnd type="arrow" w="med" len="med"/>
          </a:ln>
        </p:spPr>
      </p:cxnSp>
      <p:cxnSp>
        <p:nvCxnSpPr>
          <p:cNvPr id="28698" name="Straight Arrow Connector 37"/>
          <p:cNvCxnSpPr>
            <a:cxnSpLocks noChangeShapeType="1"/>
            <a:stCxn id="28686" idx="7"/>
          </p:cNvCxnSpPr>
          <p:nvPr/>
        </p:nvCxnSpPr>
        <p:spPr bwMode="auto">
          <a:xfrm rot="5400000" flipH="1" flipV="1">
            <a:off x="3395662" y="4116388"/>
            <a:ext cx="492125" cy="641350"/>
          </a:xfrm>
          <a:prstGeom prst="straightConnector1">
            <a:avLst/>
          </a:prstGeom>
          <a:noFill/>
          <a:ln w="12700" algn="ctr">
            <a:solidFill>
              <a:schemeClr val="tx1"/>
            </a:solidFill>
            <a:round/>
            <a:headEnd type="none" w="sm" len="sm"/>
            <a:tailEnd type="arrow" w="med" len="med"/>
          </a:ln>
        </p:spPr>
      </p:cxnSp>
      <p:cxnSp>
        <p:nvCxnSpPr>
          <p:cNvPr id="28699" name="Straight Arrow Connector 39"/>
          <p:cNvCxnSpPr>
            <a:cxnSpLocks noChangeShapeType="1"/>
            <a:stCxn id="28687" idx="1"/>
          </p:cNvCxnSpPr>
          <p:nvPr/>
        </p:nvCxnSpPr>
        <p:spPr bwMode="auto">
          <a:xfrm rot="16200000" flipV="1">
            <a:off x="5599112" y="4078288"/>
            <a:ext cx="415925" cy="641350"/>
          </a:xfrm>
          <a:prstGeom prst="straightConnector1">
            <a:avLst/>
          </a:prstGeom>
          <a:noFill/>
          <a:ln w="12700" algn="ctr">
            <a:solidFill>
              <a:schemeClr val="tx1"/>
            </a:solidFill>
            <a:round/>
            <a:headEnd type="none" w="sm" len="sm"/>
            <a:tailEnd type="arrow" w="med" len="med"/>
          </a:ln>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4"/>
          <p:cNvSpPr>
            <a:spLocks noGrp="1"/>
          </p:cNvSpPr>
          <p:nvPr>
            <p:ph type="ftr" sz="quarter" idx="11"/>
          </p:nvPr>
        </p:nvSpPr>
        <p:spPr>
          <a:noFill/>
        </p:spPr>
        <p:txBody>
          <a:bodyPr/>
          <a:lstStyle/>
          <a:p>
            <a:r>
              <a:rPr lang="en-US">
                <a:latin typeface="Arial" charset="0"/>
                <a:cs typeface="Arial" charset="0"/>
              </a:rPr>
              <a:t>Copyright ©2014 by Pearson Education, Inc. All rights reserved. </a:t>
            </a:r>
          </a:p>
        </p:txBody>
      </p:sp>
      <p:sp>
        <p:nvSpPr>
          <p:cNvPr id="3072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866FB824-FF06-4021-A046-96113612B9D7}" type="slidenum">
              <a:rPr lang="en-US" smtClean="0">
                <a:latin typeface="Arial" charset="0"/>
                <a:cs typeface="Arial" charset="0"/>
              </a:rPr>
              <a:pPr/>
              <a:t>8</a:t>
            </a:fld>
            <a:endParaRPr lang="en-US" smtClean="0">
              <a:latin typeface="Arial" charset="0"/>
              <a:cs typeface="Arial" charset="0"/>
            </a:endParaRPr>
          </a:p>
        </p:txBody>
      </p:sp>
      <p:sp>
        <p:nvSpPr>
          <p:cNvPr id="30723" name="Rectangle 2"/>
          <p:cNvSpPr>
            <a:spLocks noGrp="1" noChangeArrowheads="1"/>
          </p:cNvSpPr>
          <p:nvPr>
            <p:ph type="title"/>
          </p:nvPr>
        </p:nvSpPr>
        <p:spPr>
          <a:xfrm>
            <a:off x="990600" y="0"/>
            <a:ext cx="7772400" cy="1676400"/>
          </a:xfrm>
        </p:spPr>
        <p:txBody>
          <a:bodyPr/>
          <a:lstStyle/>
          <a:p>
            <a:r>
              <a:rPr lang="en-US" sz="4000" smtClean="0">
                <a:solidFill>
                  <a:srgbClr val="FF0000"/>
                </a:solidFill>
              </a:rPr>
              <a:t>Overview</a:t>
            </a:r>
            <a:br>
              <a:rPr lang="en-US" sz="4000" smtClean="0">
                <a:solidFill>
                  <a:srgbClr val="FF0000"/>
                </a:solidFill>
              </a:rPr>
            </a:br>
            <a:r>
              <a:rPr lang="en-US" sz="4000" b="0" smtClean="0"/>
              <a:t>Advertising Management</a:t>
            </a:r>
          </a:p>
        </p:txBody>
      </p:sp>
      <p:sp>
        <p:nvSpPr>
          <p:cNvPr id="30724" name="Rectangle 3"/>
          <p:cNvSpPr>
            <a:spLocks noGrp="1" noChangeArrowheads="1"/>
          </p:cNvSpPr>
          <p:nvPr>
            <p:ph type="body" idx="1"/>
          </p:nvPr>
        </p:nvSpPr>
        <p:spPr>
          <a:xfrm>
            <a:off x="914400" y="2438400"/>
            <a:ext cx="8001000" cy="1828800"/>
          </a:xfrm>
        </p:spPr>
        <p:txBody>
          <a:bodyPr/>
          <a:lstStyle/>
          <a:p>
            <a:pPr marL="533400" indent="-533400">
              <a:buFontTx/>
              <a:buAutoNum type="arabicPeriod"/>
            </a:pPr>
            <a:r>
              <a:rPr lang="en-US" sz="2400" smtClean="0"/>
              <a:t>Review role of advertising in IMC effort</a:t>
            </a:r>
          </a:p>
          <a:p>
            <a:pPr marL="533400" indent="-533400">
              <a:buFontTx/>
              <a:buAutoNum type="arabicPeriod"/>
            </a:pPr>
            <a:r>
              <a:rPr lang="en-US" sz="2400" smtClean="0"/>
              <a:t>Select in-house or external advertising agency</a:t>
            </a:r>
          </a:p>
          <a:p>
            <a:pPr marL="533400" indent="-533400">
              <a:buFontTx/>
              <a:buAutoNum type="arabicPeriod"/>
            </a:pPr>
            <a:r>
              <a:rPr lang="en-US" sz="2400" smtClean="0"/>
              <a:t>Develop advertising campaign management strategy</a:t>
            </a:r>
          </a:p>
          <a:p>
            <a:pPr marL="533400" indent="-533400">
              <a:buFontTx/>
              <a:buAutoNum type="arabicPeriod"/>
            </a:pPr>
            <a:r>
              <a:rPr lang="en-US" sz="2400" smtClean="0"/>
              <a:t>Complete creative brief</a:t>
            </a:r>
          </a:p>
        </p:txBody>
      </p:sp>
      <p:sp>
        <p:nvSpPr>
          <p:cNvPr id="30725"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0726"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0727"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a:spLocks noGrp="1"/>
          </p:cNvSpPr>
          <p:nvPr>
            <p:ph type="ftr" sz="quarter" idx="11"/>
          </p:nvPr>
        </p:nvSpPr>
        <p:spPr>
          <a:xfrm>
            <a:off x="2438400" y="6629400"/>
            <a:ext cx="5638800" cy="304800"/>
          </a:xfrm>
          <a:noFill/>
        </p:spPr>
        <p:txBody>
          <a:bodyPr/>
          <a:lstStyle/>
          <a:p>
            <a:r>
              <a:rPr lang="en-US">
                <a:latin typeface="Arial" charset="0"/>
                <a:cs typeface="Arial" charset="0"/>
              </a:rPr>
              <a:t>Copyright ©2014 by Pearson Education, Inc. All rights reserved. </a:t>
            </a:r>
          </a:p>
        </p:txBody>
      </p:sp>
      <p:sp>
        <p:nvSpPr>
          <p:cNvPr id="3277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5-</a:t>
            </a:r>
            <a:fld id="{BB03EB17-E8EF-45DD-8746-B7B55ABBE78B}" type="slidenum">
              <a:rPr lang="en-US" smtClean="0">
                <a:latin typeface="Arial" charset="0"/>
                <a:cs typeface="Arial" charset="0"/>
              </a:rPr>
              <a:pPr/>
              <a:t>9</a:t>
            </a:fld>
            <a:endParaRPr lang="en-US" smtClean="0">
              <a:latin typeface="Arial" charset="0"/>
              <a:cs typeface="Arial" charset="0"/>
            </a:endParaRPr>
          </a:p>
        </p:txBody>
      </p:sp>
      <p:sp>
        <p:nvSpPr>
          <p:cNvPr id="32771" name="Rectangle 2"/>
          <p:cNvSpPr>
            <a:spLocks noGrp="1" noChangeArrowheads="1"/>
          </p:cNvSpPr>
          <p:nvPr>
            <p:ph type="title"/>
          </p:nvPr>
        </p:nvSpPr>
        <p:spPr>
          <a:xfrm>
            <a:off x="838200" y="381000"/>
            <a:ext cx="8001000" cy="762000"/>
          </a:xfrm>
        </p:spPr>
        <p:txBody>
          <a:bodyPr/>
          <a:lstStyle/>
          <a:p>
            <a:r>
              <a:rPr lang="en-US" sz="4400" smtClean="0">
                <a:solidFill>
                  <a:srgbClr val="FF0033"/>
                </a:solidFill>
              </a:rPr>
              <a:t>Advertising and IMC Process</a:t>
            </a:r>
            <a:endParaRPr lang="en-US" sz="4400" smtClean="0"/>
          </a:p>
        </p:txBody>
      </p:sp>
      <p:sp>
        <p:nvSpPr>
          <p:cNvPr id="32772" name="Rectangle 3"/>
          <p:cNvSpPr>
            <a:spLocks noGrp="1" noChangeArrowheads="1"/>
          </p:cNvSpPr>
          <p:nvPr>
            <p:ph type="body" idx="1"/>
          </p:nvPr>
        </p:nvSpPr>
        <p:spPr>
          <a:xfrm>
            <a:off x="1295400" y="1752600"/>
            <a:ext cx="7162800" cy="3581400"/>
          </a:xfrm>
        </p:spPr>
        <p:txBody>
          <a:bodyPr/>
          <a:lstStyle/>
          <a:p>
            <a:pPr>
              <a:lnSpc>
                <a:spcPct val="90000"/>
              </a:lnSpc>
            </a:pPr>
            <a:r>
              <a:rPr lang="en-US" smtClean="0"/>
              <a:t>Advertising still major component</a:t>
            </a:r>
          </a:p>
          <a:p>
            <a:pPr>
              <a:lnSpc>
                <a:spcPct val="90000"/>
              </a:lnSpc>
            </a:pPr>
            <a:r>
              <a:rPr lang="en-US" smtClean="0"/>
              <a:t>Role of advertising varies</a:t>
            </a:r>
          </a:p>
          <a:p>
            <a:pPr>
              <a:lnSpc>
                <a:spcPct val="90000"/>
              </a:lnSpc>
            </a:pPr>
            <a:r>
              <a:rPr lang="en-US" smtClean="0"/>
              <a:t>Business-to-business sector</a:t>
            </a:r>
          </a:p>
          <a:p>
            <a:pPr lvl="1">
              <a:lnSpc>
                <a:spcPct val="90000"/>
              </a:lnSpc>
            </a:pPr>
            <a:r>
              <a:rPr lang="en-US" smtClean="0"/>
              <a:t>Supporting role</a:t>
            </a:r>
          </a:p>
          <a:p>
            <a:pPr>
              <a:lnSpc>
                <a:spcPct val="90000"/>
              </a:lnSpc>
            </a:pPr>
            <a:r>
              <a:rPr lang="en-US" smtClean="0"/>
              <a:t>Consumer sector</a:t>
            </a:r>
          </a:p>
          <a:p>
            <a:pPr lvl="1">
              <a:lnSpc>
                <a:spcPct val="90000"/>
              </a:lnSpc>
            </a:pPr>
            <a:r>
              <a:rPr lang="en-US" smtClean="0"/>
              <a:t>Primary communication vehicle</a:t>
            </a:r>
          </a:p>
        </p:txBody>
      </p:sp>
      <p:sp>
        <p:nvSpPr>
          <p:cNvPr id="32773"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endParaRPr lang="en-US"/>
          </a:p>
        </p:txBody>
      </p:sp>
      <p:sp>
        <p:nvSpPr>
          <p:cNvPr id="32774"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endParaRPr lang="en-US"/>
          </a:p>
        </p:txBody>
      </p:sp>
      <p:sp>
        <p:nvSpPr>
          <p:cNvPr id="32775"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vel">
  <a:themeElements>
    <a:clrScheme name="Bevel 7">
      <a:dk1>
        <a:srgbClr val="000000"/>
      </a:dk1>
      <a:lt1>
        <a:srgbClr val="000000"/>
      </a:lt1>
      <a:dk2>
        <a:srgbClr val="FFFFFF"/>
      </a:dk2>
      <a:lt2>
        <a:srgbClr val="008080"/>
      </a:lt2>
      <a:accent1>
        <a:srgbClr val="0099CC"/>
      </a:accent1>
      <a:accent2>
        <a:srgbClr val="9999FF"/>
      </a:accent2>
      <a:accent3>
        <a:srgbClr val="AAAAAA"/>
      </a:accent3>
      <a:accent4>
        <a:srgbClr val="000000"/>
      </a:accent4>
      <a:accent5>
        <a:srgbClr val="AACAE2"/>
      </a:accent5>
      <a:accent6>
        <a:srgbClr val="8A8AE7"/>
      </a:accent6>
      <a:hlink>
        <a:srgbClr val="0241F2"/>
      </a:hlink>
      <a:folHlink>
        <a:srgbClr val="FF9900"/>
      </a:folHlink>
    </a:clrScheme>
    <a:fontScheme name="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Bevel 1">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clrMap bg1="dk2" tx1="lt1" bg2="dk1" tx2="lt2" accent1="accent1" accent2="accent2" accent3="accent3" accent4="accent4" accent5="accent5" accent6="accent6" hlink="hlink" folHlink="folHlink"/>
    </a:extraClrScheme>
    <a:extraClrScheme>
      <a:clrScheme name="Bevel 2">
        <a:dk1>
          <a:srgbClr val="000000"/>
        </a:dk1>
        <a:lt1>
          <a:srgbClr val="FFFFFF"/>
        </a:lt1>
        <a:dk2>
          <a:srgbClr val="000080"/>
        </a:dk2>
        <a:lt2>
          <a:srgbClr val="3366CC"/>
        </a:lt2>
        <a:accent1>
          <a:srgbClr val="9999FF"/>
        </a:accent1>
        <a:accent2>
          <a:srgbClr val="7F00FF"/>
        </a:accent2>
        <a:accent3>
          <a:srgbClr val="FFFFFF"/>
        </a:accent3>
        <a:accent4>
          <a:srgbClr val="000000"/>
        </a:accent4>
        <a:accent5>
          <a:srgbClr val="CACAFF"/>
        </a:accent5>
        <a:accent6>
          <a:srgbClr val="7200E7"/>
        </a:accent6>
        <a:hlink>
          <a:srgbClr val="0099FF"/>
        </a:hlink>
        <a:folHlink>
          <a:srgbClr val="CCECFF"/>
        </a:folHlink>
      </a:clrScheme>
      <a:clrMap bg1="lt1" tx1="dk1" bg2="lt2" tx2="dk2" accent1="accent1" accent2="accent2" accent3="accent3" accent4="accent4" accent5="accent5" accent6="accent6" hlink="hlink" folHlink="folHlink"/>
    </a:extraClrScheme>
    <a:extraClrScheme>
      <a:clrScheme name="Bevel 3">
        <a:dk1>
          <a:srgbClr val="000000"/>
        </a:dk1>
        <a:lt1>
          <a:srgbClr val="FFFFFF"/>
        </a:lt1>
        <a:dk2>
          <a:srgbClr val="000000"/>
        </a:dk2>
        <a:lt2>
          <a:srgbClr val="777777"/>
        </a:lt2>
        <a:accent1>
          <a:srgbClr val="CBCBCB"/>
        </a:accent1>
        <a:accent2>
          <a:srgbClr val="DDDDDD"/>
        </a:accent2>
        <a:accent3>
          <a:srgbClr val="FFFFFF"/>
        </a:accent3>
        <a:accent4>
          <a:srgbClr val="000000"/>
        </a:accent4>
        <a:accent5>
          <a:srgbClr val="E2E2E2"/>
        </a:accent5>
        <a:accent6>
          <a:srgbClr val="C8C8C8"/>
        </a:accent6>
        <a:hlink>
          <a:srgbClr val="B2B2B2"/>
        </a:hlink>
        <a:folHlink>
          <a:srgbClr val="969696"/>
        </a:folHlink>
      </a:clrScheme>
      <a:clrMap bg1="lt1" tx1="dk1" bg2="lt2" tx2="dk2" accent1="accent1" accent2="accent2" accent3="accent3" accent4="accent4" accent5="accent5" accent6="accent6" hlink="hlink" folHlink="folHlink"/>
    </a:extraClrScheme>
    <a:extraClrScheme>
      <a:clrScheme name="Bevel 4">
        <a:dk1>
          <a:srgbClr val="003399"/>
        </a:dk1>
        <a:lt1>
          <a:srgbClr val="DDDDDD"/>
        </a:lt1>
        <a:dk2>
          <a:srgbClr val="000000"/>
        </a:dk2>
        <a:lt2>
          <a:srgbClr val="FFFFFF"/>
        </a:lt2>
        <a:accent1>
          <a:srgbClr val="CC00FF"/>
        </a:accent1>
        <a:accent2>
          <a:srgbClr val="00CCCC"/>
        </a:accent2>
        <a:accent3>
          <a:srgbClr val="AAAAAA"/>
        </a:accent3>
        <a:accent4>
          <a:srgbClr val="BDBDBD"/>
        </a:accent4>
        <a:accent5>
          <a:srgbClr val="E2AAFF"/>
        </a:accent5>
        <a:accent6>
          <a:srgbClr val="00B9B9"/>
        </a:accent6>
        <a:hlink>
          <a:srgbClr val="0000FF"/>
        </a:hlink>
        <a:folHlink>
          <a:srgbClr val="6699FF"/>
        </a:folHlink>
      </a:clrScheme>
      <a:clrMap bg1="dk2" tx1="lt1" bg2="dk1" tx2="lt2" accent1="accent1" accent2="accent2" accent3="accent3" accent4="accent4" accent5="accent5" accent6="accent6" hlink="hlink" folHlink="folHlink"/>
    </a:extraClrScheme>
    <a:extraClrScheme>
      <a:clrScheme name="Bevel 5">
        <a:dk1>
          <a:srgbClr val="660033"/>
        </a:dk1>
        <a:lt1>
          <a:srgbClr val="DDDDDD"/>
        </a:lt1>
        <a:dk2>
          <a:srgbClr val="000000"/>
        </a:dk2>
        <a:lt2>
          <a:srgbClr val="FFFFFF"/>
        </a:lt2>
        <a:accent1>
          <a:srgbClr val="FF99CC"/>
        </a:accent1>
        <a:accent2>
          <a:srgbClr val="9999FF"/>
        </a:accent2>
        <a:accent3>
          <a:srgbClr val="AAAAAA"/>
        </a:accent3>
        <a:accent4>
          <a:srgbClr val="BDBDBD"/>
        </a:accent4>
        <a:accent5>
          <a:srgbClr val="FFCAE2"/>
        </a:accent5>
        <a:accent6>
          <a:srgbClr val="8A8AE7"/>
        </a:accent6>
        <a:hlink>
          <a:srgbClr val="D60093"/>
        </a:hlink>
        <a:folHlink>
          <a:srgbClr val="FF9966"/>
        </a:folHlink>
      </a:clrScheme>
      <a:clrMap bg1="dk2" tx1="lt1" bg2="dk1" tx2="lt2" accent1="accent1" accent2="accent2" accent3="accent3" accent4="accent4" accent5="accent5" accent6="accent6" hlink="hlink" folHlink="folHlink"/>
    </a:extraClrScheme>
    <a:extraClrScheme>
      <a:clrScheme name="Bevel 6">
        <a:dk1>
          <a:srgbClr val="000000"/>
        </a:dk1>
        <a:lt1>
          <a:srgbClr val="FFFFFF"/>
        </a:lt1>
        <a:dk2>
          <a:srgbClr val="663300"/>
        </a:dk2>
        <a:lt2>
          <a:srgbClr val="CC9900"/>
        </a:lt2>
        <a:accent1>
          <a:srgbClr val="FF9933"/>
        </a:accent1>
        <a:accent2>
          <a:srgbClr val="FF5050"/>
        </a:accent2>
        <a:accent3>
          <a:srgbClr val="FFFFFF"/>
        </a:accent3>
        <a:accent4>
          <a:srgbClr val="000000"/>
        </a:accent4>
        <a:accent5>
          <a:srgbClr val="FFCAAD"/>
        </a:accent5>
        <a:accent6>
          <a:srgbClr val="E74848"/>
        </a:accent6>
        <a:hlink>
          <a:srgbClr val="FFCC99"/>
        </a:hlink>
        <a:folHlink>
          <a:srgbClr val="FFCCCC"/>
        </a:folHlink>
      </a:clrScheme>
      <a:clrMap bg1="lt1" tx1="dk1" bg2="lt2" tx2="dk2" accent1="accent1" accent2="accent2" accent3="accent3" accent4="accent4" accent5="accent5" accent6="accent6" hlink="hlink" folHlink="folHlink"/>
    </a:extraClrScheme>
    <a:extraClrScheme>
      <a:clrScheme name="Bevel 7">
        <a:dk1>
          <a:srgbClr val="000000"/>
        </a:dk1>
        <a:lt1>
          <a:srgbClr val="000000"/>
        </a:lt1>
        <a:dk2>
          <a:srgbClr val="FFFFFF"/>
        </a:dk2>
        <a:lt2>
          <a:srgbClr val="008080"/>
        </a:lt2>
        <a:accent1>
          <a:srgbClr val="0099CC"/>
        </a:accent1>
        <a:accent2>
          <a:srgbClr val="9999FF"/>
        </a:accent2>
        <a:accent3>
          <a:srgbClr val="AAAAAA"/>
        </a:accent3>
        <a:accent4>
          <a:srgbClr val="000000"/>
        </a:accent4>
        <a:accent5>
          <a:srgbClr val="AACAE2"/>
        </a:accent5>
        <a:accent6>
          <a:srgbClr val="8A8AE7"/>
        </a:accent6>
        <a:hlink>
          <a:srgbClr val="0241F2"/>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2F6BB2-9E17-45E9-815E-6378FB7662BA}"/>
</file>

<file path=customXml/itemProps2.xml><?xml version="1.0" encoding="utf-8"?>
<ds:datastoreItem xmlns:ds="http://schemas.openxmlformats.org/officeDocument/2006/customXml" ds:itemID="{E7DD7AFF-5D9B-473A-B357-898641B0E67F}"/>
</file>

<file path=customXml/itemProps3.xml><?xml version="1.0" encoding="utf-8"?>
<ds:datastoreItem xmlns:ds="http://schemas.openxmlformats.org/officeDocument/2006/customXml" ds:itemID="{242BF73C-3BD3-49FC-92EF-F67A0C66B795}"/>
</file>

<file path=docProps/app.xml><?xml version="1.0" encoding="utf-8"?>
<Properties xmlns="http://schemas.openxmlformats.org/officeDocument/2006/extended-properties" xmlns:vt="http://schemas.openxmlformats.org/officeDocument/2006/docPropsVTypes">
  <Template>C:\MSOffice\Templates\Presentation Designs\Bevel.pot</Template>
  <TotalTime>4588</TotalTime>
  <Words>5318</Words>
  <Application>Microsoft Office PowerPoint</Application>
  <PresentationFormat>On-screen Show (4:3)</PresentationFormat>
  <Paragraphs>468</Paragraphs>
  <Slides>45</Slides>
  <Notes>45</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45</vt:i4>
      </vt:variant>
    </vt:vector>
  </HeadingPairs>
  <TitlesOfParts>
    <vt:vector size="50" baseType="lpstr">
      <vt:lpstr>Arial</vt:lpstr>
      <vt:lpstr>Wingdings</vt:lpstr>
      <vt:lpstr>Monotype Sorts</vt:lpstr>
      <vt:lpstr>Bevel</vt:lpstr>
      <vt:lpstr>Bevel</vt:lpstr>
      <vt:lpstr>Slide 1</vt:lpstr>
      <vt:lpstr>The Richards Group</vt:lpstr>
      <vt:lpstr>Chapter Objectives</vt:lpstr>
      <vt:lpstr>Chapter Objectives</vt:lpstr>
      <vt:lpstr>Advertising Management</vt:lpstr>
      <vt:lpstr>Advertising Terms</vt:lpstr>
      <vt:lpstr>Slide 7</vt:lpstr>
      <vt:lpstr>Overview Advertising Management</vt:lpstr>
      <vt:lpstr>Advertising and IMC Process</vt:lpstr>
      <vt:lpstr>Slide 10</vt:lpstr>
      <vt:lpstr>Budget Allocation Considerations In-House vs. Advertising Agency</vt:lpstr>
      <vt:lpstr>Crowd Sourcing In-House vs. Advertising Agency</vt:lpstr>
      <vt:lpstr>External Advertising Agencies</vt:lpstr>
      <vt:lpstr>Slide 14</vt:lpstr>
      <vt:lpstr>Choosing an Agency</vt:lpstr>
      <vt:lpstr>Slide 16</vt:lpstr>
      <vt:lpstr>Creative Pitch</vt:lpstr>
      <vt:lpstr>Key Advertising Personnel</vt:lpstr>
      <vt:lpstr>Role of Quality Communications</vt:lpstr>
      <vt:lpstr>Advertising Campaign Management</vt:lpstr>
      <vt:lpstr>Advertising Research</vt:lpstr>
      <vt:lpstr>Motel 6 and The Richards Group</vt:lpstr>
      <vt:lpstr>Slide 23</vt:lpstr>
      <vt:lpstr>Build Brand Awareness Advertising Goals</vt:lpstr>
      <vt:lpstr>Provide Information Advertising Goals</vt:lpstr>
      <vt:lpstr>Persuasion Advertising Goals</vt:lpstr>
      <vt:lpstr>Support Marketing Efforts Advertising Goals</vt:lpstr>
      <vt:lpstr>Encouraging Action Advertising Goals</vt:lpstr>
      <vt:lpstr>The Advertising Budget Manner of Distribution</vt:lpstr>
      <vt:lpstr>Media Selection</vt:lpstr>
      <vt:lpstr>Slide 31</vt:lpstr>
      <vt:lpstr>The Objective</vt:lpstr>
      <vt:lpstr>The Target Audience</vt:lpstr>
      <vt:lpstr>The Message Theme</vt:lpstr>
      <vt:lpstr>The Message Theme</vt:lpstr>
      <vt:lpstr>The Support</vt:lpstr>
      <vt:lpstr>The Constraints</vt:lpstr>
      <vt:lpstr>Del Monte Advertisement</vt:lpstr>
      <vt:lpstr>Creative Brief Del Monte</vt:lpstr>
      <vt:lpstr>International Implications</vt:lpstr>
      <vt:lpstr>Slide 41</vt:lpstr>
      <vt:lpstr>Ouachita Independent Bank (Part 5)</vt:lpstr>
      <vt:lpstr>Ouachita Independent Bank (Part 5)</vt:lpstr>
      <vt:lpstr>Ouachita Independent Bank (Part 5)</vt:lpstr>
      <vt:lpstr>Integrated Campaigns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of Advertising</dc:title>
  <dc:creator>Kenneth E. Clow</dc:creator>
  <cp:lastModifiedBy>upendme</cp:lastModifiedBy>
  <cp:revision>278</cp:revision>
  <cp:lastPrinted>1999-10-09T14:13:55Z</cp:lastPrinted>
  <dcterms:created xsi:type="dcterms:W3CDTF">1995-06-17T23:31:02Z</dcterms:created>
  <dcterms:modified xsi:type="dcterms:W3CDTF">2013-01-25T18:24:38Z</dcterms:modified>
</cp:coreProperties>
</file>